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72" r:id="rId2"/>
    <p:sldId id="428" r:id="rId3"/>
    <p:sldId id="497" r:id="rId4"/>
    <p:sldId id="387" r:id="rId5"/>
    <p:sldId id="260" r:id="rId6"/>
    <p:sldId id="353" r:id="rId7"/>
    <p:sldId id="434" r:id="rId8"/>
    <p:sldId id="462" r:id="rId9"/>
    <p:sldId id="465" r:id="rId10"/>
    <p:sldId id="466" r:id="rId11"/>
    <p:sldId id="494" r:id="rId12"/>
    <p:sldId id="485" r:id="rId13"/>
    <p:sldId id="486" r:id="rId14"/>
    <p:sldId id="487" r:id="rId15"/>
    <p:sldId id="488" r:id="rId16"/>
    <p:sldId id="435" r:id="rId17"/>
    <p:sldId id="467" r:id="rId18"/>
    <p:sldId id="468" r:id="rId19"/>
    <p:sldId id="493" r:id="rId20"/>
    <p:sldId id="489" r:id="rId21"/>
    <p:sldId id="490" r:id="rId22"/>
    <p:sldId id="491" r:id="rId23"/>
    <p:sldId id="492" r:id="rId24"/>
    <p:sldId id="432" r:id="rId25"/>
    <p:sldId id="445" r:id="rId26"/>
    <p:sldId id="498" r:id="rId27"/>
    <p:sldId id="448" r:id="rId28"/>
    <p:sldId id="469" r:id="rId29"/>
    <p:sldId id="470" r:id="rId30"/>
    <p:sldId id="437" r:id="rId31"/>
    <p:sldId id="414" r:id="rId32"/>
    <p:sldId id="426" r:id="rId33"/>
    <p:sldId id="424" r:id="rId34"/>
    <p:sldId id="495" r:id="rId35"/>
    <p:sldId id="496" r:id="rId36"/>
    <p:sldId id="472" r:id="rId37"/>
    <p:sldId id="479" r:id="rId38"/>
    <p:sldId id="480" r:id="rId39"/>
    <p:sldId id="481" r:id="rId40"/>
    <p:sldId id="482" r:id="rId41"/>
    <p:sldId id="473" r:id="rId42"/>
    <p:sldId id="474" r:id="rId43"/>
    <p:sldId id="475" r:id="rId44"/>
    <p:sldId id="476" r:id="rId45"/>
    <p:sldId id="477" r:id="rId46"/>
    <p:sldId id="478" r:id="rId47"/>
    <p:sldId id="483" r:id="rId48"/>
    <p:sldId id="484" r:id="rId49"/>
    <p:sldId id="454" r:id="rId50"/>
    <p:sldId id="328" r:id="rId51"/>
    <p:sldId id="471" r:id="rId52"/>
    <p:sldId id="267" r:id="rId53"/>
    <p:sldId id="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05"/>
    <p:restoredTop sz="94550"/>
  </p:normalViewPr>
  <p:slideViewPr>
    <p:cSldViewPr snapToGrid="0" snapToObjects="1">
      <p:cViewPr varScale="1">
        <p:scale>
          <a:sx n="121" d="100"/>
          <a:sy n="121" d="100"/>
        </p:scale>
        <p:origin x="2320" y="168"/>
      </p:cViewPr>
      <p:guideLst/>
    </p:cSldViewPr>
  </p:slideViewPr>
  <p:notesTextViewPr>
    <p:cViewPr>
      <p:scale>
        <a:sx n="1" d="1"/>
        <a:sy n="1" d="1"/>
      </p:scale>
      <p:origin x="0" y="0"/>
    </p:cViewPr>
  </p:notesTextViewPr>
  <p:notesViewPr>
    <p:cSldViewPr snapToGrid="0" snapToObjects="1">
      <p:cViewPr varScale="1">
        <p:scale>
          <a:sx n="87" d="100"/>
          <a:sy n="87" d="100"/>
        </p:scale>
        <p:origin x="35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63649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16</a:t>
            </a:fld>
            <a:endParaRPr lang="en-US"/>
          </a:p>
        </p:txBody>
      </p:sp>
    </p:spTree>
    <p:extLst>
      <p:ext uri="{BB962C8B-B14F-4D97-AF65-F5344CB8AC3E}">
        <p14:creationId xmlns:p14="http://schemas.microsoft.com/office/powerpoint/2010/main" val="3354296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17</a:t>
            </a:fld>
            <a:endParaRPr lang="en-US"/>
          </a:p>
        </p:txBody>
      </p:sp>
    </p:spTree>
    <p:extLst>
      <p:ext uri="{BB962C8B-B14F-4D97-AF65-F5344CB8AC3E}">
        <p14:creationId xmlns:p14="http://schemas.microsoft.com/office/powerpoint/2010/main" val="80128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18</a:t>
            </a:fld>
            <a:endParaRPr lang="en-US"/>
          </a:p>
        </p:txBody>
      </p:sp>
    </p:spTree>
    <p:extLst>
      <p:ext uri="{BB962C8B-B14F-4D97-AF65-F5344CB8AC3E}">
        <p14:creationId xmlns:p14="http://schemas.microsoft.com/office/powerpoint/2010/main" val="2665427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19</a:t>
            </a:fld>
            <a:endParaRPr lang="en-US"/>
          </a:p>
        </p:txBody>
      </p:sp>
    </p:spTree>
    <p:extLst>
      <p:ext uri="{BB962C8B-B14F-4D97-AF65-F5344CB8AC3E}">
        <p14:creationId xmlns:p14="http://schemas.microsoft.com/office/powerpoint/2010/main" val="84990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24</a:t>
            </a:fld>
            <a:endParaRPr lang="en-US"/>
          </a:p>
        </p:txBody>
      </p:sp>
    </p:spTree>
    <p:extLst>
      <p:ext uri="{BB962C8B-B14F-4D97-AF65-F5344CB8AC3E}">
        <p14:creationId xmlns:p14="http://schemas.microsoft.com/office/powerpoint/2010/main" val="156413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FCFF5-268C-450A-90CA-A9303B69089F}" type="slidenum">
              <a:rPr lang="en-US" smtClean="0"/>
              <a:t>25</a:t>
            </a:fld>
            <a:endParaRPr lang="en-US"/>
          </a:p>
        </p:txBody>
      </p:sp>
    </p:spTree>
    <p:extLst>
      <p:ext uri="{BB962C8B-B14F-4D97-AF65-F5344CB8AC3E}">
        <p14:creationId xmlns:p14="http://schemas.microsoft.com/office/powerpoint/2010/main" val="277623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FCFF5-268C-450A-90CA-A9303B69089F}" type="slidenum">
              <a:rPr lang="en-US" smtClean="0"/>
              <a:t>26</a:t>
            </a:fld>
            <a:endParaRPr lang="en-US"/>
          </a:p>
        </p:txBody>
      </p:sp>
    </p:spTree>
    <p:extLst>
      <p:ext uri="{BB962C8B-B14F-4D97-AF65-F5344CB8AC3E}">
        <p14:creationId xmlns:p14="http://schemas.microsoft.com/office/powerpoint/2010/main" val="310744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27</a:t>
            </a:fld>
            <a:endParaRPr lang="en-US"/>
          </a:p>
        </p:txBody>
      </p:sp>
    </p:spTree>
    <p:extLst>
      <p:ext uri="{BB962C8B-B14F-4D97-AF65-F5344CB8AC3E}">
        <p14:creationId xmlns:p14="http://schemas.microsoft.com/office/powerpoint/2010/main" val="2843154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28</a:t>
            </a:fld>
            <a:endParaRPr lang="en-US"/>
          </a:p>
        </p:txBody>
      </p:sp>
    </p:spTree>
    <p:extLst>
      <p:ext uri="{BB962C8B-B14F-4D97-AF65-F5344CB8AC3E}">
        <p14:creationId xmlns:p14="http://schemas.microsoft.com/office/powerpoint/2010/main" val="2422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29</a:t>
            </a:fld>
            <a:endParaRPr lang="en-US"/>
          </a:p>
        </p:txBody>
      </p:sp>
    </p:spTree>
    <p:extLst>
      <p:ext uri="{BB962C8B-B14F-4D97-AF65-F5344CB8AC3E}">
        <p14:creationId xmlns:p14="http://schemas.microsoft.com/office/powerpoint/2010/main" val="4059805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30</a:t>
            </a:fld>
            <a:endParaRPr lang="en-US"/>
          </a:p>
        </p:txBody>
      </p:sp>
    </p:spTree>
    <p:extLst>
      <p:ext uri="{BB962C8B-B14F-4D97-AF65-F5344CB8AC3E}">
        <p14:creationId xmlns:p14="http://schemas.microsoft.com/office/powerpoint/2010/main" val="574843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337450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292235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1578605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360758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2417845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49</a:t>
            </a:fld>
            <a:endParaRPr lang="en-US"/>
          </a:p>
        </p:txBody>
      </p:sp>
    </p:spTree>
    <p:extLst>
      <p:ext uri="{BB962C8B-B14F-4D97-AF65-F5344CB8AC3E}">
        <p14:creationId xmlns:p14="http://schemas.microsoft.com/office/powerpoint/2010/main" val="3026276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51</a:t>
            </a:fld>
            <a:endParaRPr lang="en-US"/>
          </a:p>
        </p:txBody>
      </p:sp>
    </p:spTree>
    <p:extLst>
      <p:ext uri="{BB962C8B-B14F-4D97-AF65-F5344CB8AC3E}">
        <p14:creationId xmlns:p14="http://schemas.microsoft.com/office/powerpoint/2010/main" val="196462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53</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358719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282266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29654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40526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20158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12/9/22</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12/9/22</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7" r:id="rId15"/>
    <p:sldLayoutId id="2147483669" r:id="rId16"/>
    <p:sldLayoutId id="2147483670" r:id="rId17"/>
    <p:sldLayoutId id="2147483671" r:id="rId18"/>
    <p:sldLayoutId id="214748367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hyperlink" Target="https://reactjs.org/docs/hooks-effect.html"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reactjs.org/docs/hooks-state.html"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js.org/docs/context.html"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reactjs.org/docs/context.html"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hyperlink" Target="https://reactrouter.com/web/api/Hook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reactrouter.com/web/api/Hook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reactrouter.com/web/api/Hooks"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hyperlink" Target="https://reactjs.org/docs/hooks-state.html"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616458" y="2209803"/>
            <a:ext cx="11046177" cy="748988"/>
          </a:xfrm>
        </p:spPr>
        <p:txBody>
          <a:bodyPr/>
          <a:lstStyle/>
          <a:p>
            <a:r>
              <a:rPr lang="en-US" dirty="0"/>
              <a:t>React Hooks</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useState</a:t>
            </a:r>
            <a:r>
              <a:rPr lang="en-US" sz="3200" dirty="0">
                <a:solidFill>
                  <a:schemeClr val="bg1">
                    <a:lumMod val="85000"/>
                  </a:schemeClr>
                </a:solidFill>
              </a:rPr>
              <a:t>()</a:t>
            </a:r>
          </a:p>
        </p:txBody>
      </p:sp>
      <p:pic>
        <p:nvPicPr>
          <p:cNvPr id="4" name="Picture 3">
            <a:extLst>
              <a:ext uri="{FF2B5EF4-FFF2-40B4-BE49-F238E27FC236}">
                <a16:creationId xmlns:a16="http://schemas.microsoft.com/office/drawing/2014/main" id="{266905E6-5CFD-AB44-B9EC-CE404FFD8992}"/>
              </a:ext>
            </a:extLst>
          </p:cNvPr>
          <p:cNvPicPr>
            <a:picLocks noChangeAspect="1"/>
          </p:cNvPicPr>
          <p:nvPr/>
        </p:nvPicPr>
        <p:blipFill>
          <a:blip r:embed="rId3"/>
          <a:stretch>
            <a:fillRect/>
          </a:stretch>
        </p:blipFill>
        <p:spPr>
          <a:xfrm>
            <a:off x="3063804" y="1585626"/>
            <a:ext cx="2476500" cy="3543300"/>
          </a:xfrm>
          <a:prstGeom prst="rect">
            <a:avLst/>
          </a:prstGeom>
        </p:spPr>
      </p:pic>
      <p:pic>
        <p:nvPicPr>
          <p:cNvPr id="2" name="Picture 1">
            <a:extLst>
              <a:ext uri="{FF2B5EF4-FFF2-40B4-BE49-F238E27FC236}">
                <a16:creationId xmlns:a16="http://schemas.microsoft.com/office/drawing/2014/main" id="{393E5639-7B56-4845-A1DB-2D8E87379F75}"/>
              </a:ext>
            </a:extLst>
          </p:cNvPr>
          <p:cNvPicPr>
            <a:picLocks noChangeAspect="1"/>
          </p:cNvPicPr>
          <p:nvPr/>
        </p:nvPicPr>
        <p:blipFill>
          <a:blip r:embed="rId4"/>
          <a:stretch>
            <a:fillRect/>
          </a:stretch>
        </p:blipFill>
        <p:spPr>
          <a:xfrm>
            <a:off x="6783350" y="1585626"/>
            <a:ext cx="2248051" cy="3458540"/>
          </a:xfrm>
          <a:prstGeom prst="rect">
            <a:avLst/>
          </a:prstGeom>
        </p:spPr>
      </p:pic>
    </p:spTree>
    <p:extLst>
      <p:ext uri="{BB962C8B-B14F-4D97-AF65-F5344CB8AC3E}">
        <p14:creationId xmlns:p14="http://schemas.microsoft.com/office/powerpoint/2010/main" val="111872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Practice</a:t>
            </a:r>
            <a:endParaRPr lang="en-US" sz="2133" dirty="0">
              <a:solidFill>
                <a:schemeClr val="bg1"/>
              </a:solidFill>
            </a:endParaRPr>
          </a:p>
        </p:txBody>
      </p:sp>
    </p:spTree>
    <p:custDataLst>
      <p:tags r:id="rId1"/>
    </p:custDataLst>
    <p:extLst>
      <p:ext uri="{BB962C8B-B14F-4D97-AF65-F5344CB8AC3E}">
        <p14:creationId xmlns:p14="http://schemas.microsoft.com/office/powerpoint/2010/main" val="316289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2197753" y="330261"/>
            <a:ext cx="9375569" cy="607259"/>
          </a:xfrm>
        </p:spPr>
        <p:txBody>
          <a:bodyPr/>
          <a:lstStyle/>
          <a:p>
            <a:pPr algn="ctr"/>
            <a:r>
              <a:rPr lang="en-US" dirty="0"/>
              <a:t>Code Along Practice – Converting </a:t>
            </a:r>
            <a:r>
              <a:rPr lang="en-US" dirty="0" err="1"/>
              <a:t>AddDeveloper</a:t>
            </a:r>
            <a:r>
              <a:rPr lang="en-US" dirty="0"/>
              <a:t> to </a:t>
            </a:r>
            <a:r>
              <a:rPr lang="en-US" dirty="0" err="1"/>
              <a:t>useState</a:t>
            </a:r>
            <a:r>
              <a:rPr lang="en-US" dirty="0"/>
              <a:t> Hook</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567678" y="1212171"/>
            <a:ext cx="8635721" cy="4621070"/>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Change </a:t>
            </a:r>
            <a:r>
              <a:rPr lang="en-US" sz="2800" dirty="0" err="1">
                <a:latin typeface="Arial" panose="020B0604020202020204" pitchFamily="34" charset="0"/>
                <a:cs typeface="Arial" panose="020B0604020202020204" pitchFamily="34" charset="0"/>
              </a:rPr>
              <a:t>AddDeveloper</a:t>
            </a:r>
            <a:r>
              <a:rPr lang="en-US" sz="2800" dirty="0">
                <a:latin typeface="Arial" panose="020B0604020202020204" pitchFamily="34" charset="0"/>
                <a:cs typeface="Arial" panose="020B0604020202020204" pitchFamily="34" charset="0"/>
              </a:rPr>
              <a:t> to a function that receives props.</a:t>
            </a:r>
          </a:p>
          <a:p>
            <a:pPr marL="742950" indent="-742950">
              <a:buAutoNum type="arabicPeriod"/>
            </a:pPr>
            <a:r>
              <a:rPr lang="en-US" sz="2800" dirty="0">
                <a:latin typeface="Arial" panose="020B0604020202020204" pitchFamily="34" charset="0"/>
                <a:cs typeface="Arial" panose="020B0604020202020204" pitchFamily="34" charset="0"/>
              </a:rPr>
              <a:t>Remove Constructor and replace with </a:t>
            </a:r>
            <a:r>
              <a:rPr lang="en-US" sz="2800" dirty="0" err="1">
                <a:latin typeface="Arial" panose="020B0604020202020204" pitchFamily="34" charset="0"/>
                <a:cs typeface="Arial" panose="020B0604020202020204" pitchFamily="34" charset="0"/>
              </a:rPr>
              <a:t>useState</a:t>
            </a:r>
            <a:r>
              <a:rPr lang="en-US" sz="2800" dirty="0">
                <a:latin typeface="Arial" panose="020B0604020202020204" pitchFamily="34" charset="0"/>
                <a:cs typeface="Arial" panose="020B0604020202020204" pitchFamily="34" charset="0"/>
              </a:rPr>
              <a:t>.</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Remove </a:t>
            </a:r>
            <a:r>
              <a:rPr lang="en-US" sz="2800" dirty="0" err="1">
                <a:latin typeface="Arial" panose="020B0604020202020204" pitchFamily="34" charset="0"/>
                <a:cs typeface="Arial" panose="020B0604020202020204" pitchFamily="34" charset="0"/>
              </a:rPr>
              <a:t>handleChange</a:t>
            </a:r>
            <a:r>
              <a:rPr lang="en-US" sz="2800" dirty="0">
                <a:latin typeface="Arial" panose="020B0604020202020204" pitchFamily="34" charset="0"/>
                <a:cs typeface="Arial" panose="020B0604020202020204" pitchFamily="34" charset="0"/>
              </a:rPr>
              <a:t> and replace with inline state functions within input elements.</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Change </a:t>
            </a:r>
            <a:r>
              <a:rPr lang="en-US" sz="2800" dirty="0" err="1">
                <a:latin typeface="Arial" panose="020B0604020202020204" pitchFamily="34" charset="0"/>
                <a:cs typeface="Arial" panose="020B0604020202020204" pitchFamily="34" charset="0"/>
              </a:rPr>
              <a:t>handleSubmit</a:t>
            </a:r>
            <a:r>
              <a:rPr lang="en-US" sz="2800" dirty="0">
                <a:latin typeface="Arial" panose="020B0604020202020204" pitchFamily="34" charset="0"/>
                <a:cs typeface="Arial" panose="020B0604020202020204" pitchFamily="34" charset="0"/>
              </a:rPr>
              <a:t> to const and remove </a:t>
            </a:r>
            <a:r>
              <a:rPr lang="en-US" sz="2800" dirty="0" err="1">
                <a:latin typeface="Arial" panose="020B0604020202020204" pitchFamily="34" charset="0"/>
                <a:cs typeface="Arial" panose="020B0604020202020204" pitchFamily="34" charset="0"/>
              </a:rPr>
              <a:t>this.state</a:t>
            </a:r>
            <a:r>
              <a:rPr lang="en-US" sz="2800" dirty="0">
                <a:latin typeface="Arial" panose="020B0604020202020204" pitchFamily="34" charset="0"/>
                <a:cs typeface="Arial" panose="020B0604020202020204" pitchFamily="34" charset="0"/>
              </a:rPr>
              <a:t> references. Change </a:t>
            </a:r>
            <a:r>
              <a:rPr lang="en-US" sz="2800" dirty="0" err="1">
                <a:latin typeface="Arial" panose="020B0604020202020204" pitchFamily="34" charset="0"/>
                <a:cs typeface="Arial" panose="020B0604020202020204" pitchFamily="34" charset="0"/>
              </a:rPr>
              <a:t>this.props.history.push</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props.history.push</a:t>
            </a:r>
            <a:endParaRPr lang="en-US" sz="2800" dirty="0">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Update reference from </a:t>
            </a:r>
            <a:r>
              <a:rPr lang="en-US" sz="2800" dirty="0" err="1">
                <a:latin typeface="Arial" panose="020B0604020202020204" pitchFamily="34" charset="0"/>
                <a:cs typeface="Arial" panose="020B0604020202020204" pitchFamily="34" charset="0"/>
              </a:rPr>
              <a:t>this.handleState</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handleState</a:t>
            </a:r>
            <a:r>
              <a:rPr lang="en-US" sz="2800" dirty="0">
                <a:latin typeface="Arial" panose="020B0604020202020204" pitchFamily="34" charset="0"/>
                <a:cs typeface="Arial" panose="020B0604020202020204" pitchFamily="34" charset="0"/>
              </a:rPr>
              <a:t> in </a:t>
            </a:r>
            <a:r>
              <a:rPr lang="en-US" sz="2800" dirty="0" err="1">
                <a:latin typeface="Arial" panose="020B0604020202020204" pitchFamily="34" charset="0"/>
                <a:cs typeface="Arial" panose="020B0604020202020204" pitchFamily="34" charset="0"/>
              </a:rPr>
              <a:t>onSubmit</a:t>
            </a:r>
            <a:r>
              <a:rPr lang="en-US" sz="2800" dirty="0">
                <a:latin typeface="Arial" panose="020B0604020202020204" pitchFamily="34" charset="0"/>
                <a:cs typeface="Arial" panose="020B0604020202020204" pitchFamily="34" charset="0"/>
              </a:rPr>
              <a:t> event handler.</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4474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#1 and #2</a:t>
            </a:r>
          </a:p>
        </p:txBody>
      </p:sp>
      <p:pic>
        <p:nvPicPr>
          <p:cNvPr id="6" name="Picture 5">
            <a:extLst>
              <a:ext uri="{FF2B5EF4-FFF2-40B4-BE49-F238E27FC236}">
                <a16:creationId xmlns:a16="http://schemas.microsoft.com/office/drawing/2014/main" id="{873A1672-D68F-E44E-8AD9-EED32E886C0D}"/>
              </a:ext>
            </a:extLst>
          </p:cNvPr>
          <p:cNvPicPr>
            <a:picLocks noChangeAspect="1"/>
          </p:cNvPicPr>
          <p:nvPr/>
        </p:nvPicPr>
        <p:blipFill>
          <a:blip r:embed="rId2"/>
          <a:stretch>
            <a:fillRect/>
          </a:stretch>
        </p:blipFill>
        <p:spPr>
          <a:xfrm>
            <a:off x="0" y="1327466"/>
            <a:ext cx="12192000" cy="4236936"/>
          </a:xfrm>
          <a:prstGeom prst="rect">
            <a:avLst/>
          </a:prstGeom>
        </p:spPr>
      </p:pic>
      <p:cxnSp>
        <p:nvCxnSpPr>
          <p:cNvPr id="4" name="Straight Connector 3">
            <a:extLst>
              <a:ext uri="{FF2B5EF4-FFF2-40B4-BE49-F238E27FC236}">
                <a16:creationId xmlns:a16="http://schemas.microsoft.com/office/drawing/2014/main" id="{8C2A2957-C315-3766-308B-7AF56A3A0450}"/>
              </a:ext>
            </a:extLst>
          </p:cNvPr>
          <p:cNvCxnSpPr/>
          <p:nvPr/>
        </p:nvCxnSpPr>
        <p:spPr>
          <a:xfrm>
            <a:off x="830317" y="2259724"/>
            <a:ext cx="7630511"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25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#3</a:t>
            </a:r>
          </a:p>
        </p:txBody>
      </p:sp>
      <p:pic>
        <p:nvPicPr>
          <p:cNvPr id="3" name="Picture 2">
            <a:extLst>
              <a:ext uri="{FF2B5EF4-FFF2-40B4-BE49-F238E27FC236}">
                <a16:creationId xmlns:a16="http://schemas.microsoft.com/office/drawing/2014/main" id="{F0504580-E25A-D649-BF9D-8C2B194E5628}"/>
              </a:ext>
            </a:extLst>
          </p:cNvPr>
          <p:cNvPicPr>
            <a:picLocks noChangeAspect="1"/>
          </p:cNvPicPr>
          <p:nvPr/>
        </p:nvPicPr>
        <p:blipFill>
          <a:blip r:embed="rId2"/>
          <a:stretch>
            <a:fillRect/>
          </a:stretch>
        </p:blipFill>
        <p:spPr>
          <a:xfrm>
            <a:off x="0" y="1587537"/>
            <a:ext cx="12192000" cy="3682925"/>
          </a:xfrm>
          <a:prstGeom prst="rect">
            <a:avLst/>
          </a:prstGeom>
        </p:spPr>
      </p:pic>
    </p:spTree>
    <p:extLst>
      <p:ext uri="{BB962C8B-B14F-4D97-AF65-F5344CB8AC3E}">
        <p14:creationId xmlns:p14="http://schemas.microsoft.com/office/powerpoint/2010/main" val="1122219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#4 and #5</a:t>
            </a:r>
          </a:p>
        </p:txBody>
      </p:sp>
      <p:pic>
        <p:nvPicPr>
          <p:cNvPr id="4" name="Picture 3">
            <a:extLst>
              <a:ext uri="{FF2B5EF4-FFF2-40B4-BE49-F238E27FC236}">
                <a16:creationId xmlns:a16="http://schemas.microsoft.com/office/drawing/2014/main" id="{FD5984A2-DCD0-0542-85A7-8D6F4C1EDCA3}"/>
              </a:ext>
            </a:extLst>
          </p:cNvPr>
          <p:cNvPicPr>
            <a:picLocks noChangeAspect="1"/>
          </p:cNvPicPr>
          <p:nvPr/>
        </p:nvPicPr>
        <p:blipFill>
          <a:blip r:embed="rId2"/>
          <a:stretch>
            <a:fillRect/>
          </a:stretch>
        </p:blipFill>
        <p:spPr>
          <a:xfrm>
            <a:off x="2232737" y="800404"/>
            <a:ext cx="7726525" cy="6057596"/>
          </a:xfrm>
          <a:prstGeom prst="rect">
            <a:avLst/>
          </a:prstGeom>
        </p:spPr>
      </p:pic>
      <p:cxnSp>
        <p:nvCxnSpPr>
          <p:cNvPr id="6" name="Straight Arrow Connector 5">
            <a:extLst>
              <a:ext uri="{FF2B5EF4-FFF2-40B4-BE49-F238E27FC236}">
                <a16:creationId xmlns:a16="http://schemas.microsoft.com/office/drawing/2014/main" id="{7E815AE5-8182-FF46-AE7B-B7770F76DBC8}"/>
              </a:ext>
            </a:extLst>
          </p:cNvPr>
          <p:cNvCxnSpPr>
            <a:cxnSpLocks/>
          </p:cNvCxnSpPr>
          <p:nvPr/>
        </p:nvCxnSpPr>
        <p:spPr>
          <a:xfrm flipH="1">
            <a:off x="7126015" y="5713820"/>
            <a:ext cx="861847" cy="8828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594660B7-657B-C149-9B41-CC8EA7489A1A}"/>
              </a:ext>
            </a:extLst>
          </p:cNvPr>
          <p:cNvCxnSpPr>
            <a:cxnSpLocks/>
          </p:cNvCxnSpPr>
          <p:nvPr/>
        </p:nvCxnSpPr>
        <p:spPr>
          <a:xfrm flipV="1">
            <a:off x="3405352" y="2082498"/>
            <a:ext cx="655438" cy="16671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80CC156D-C8C7-B14A-8943-190CD24DA6BA}"/>
              </a:ext>
            </a:extLst>
          </p:cNvPr>
          <p:cNvCxnSpPr>
            <a:cxnSpLocks/>
          </p:cNvCxnSpPr>
          <p:nvPr/>
        </p:nvCxnSpPr>
        <p:spPr>
          <a:xfrm flipV="1">
            <a:off x="3026979" y="1015698"/>
            <a:ext cx="208749" cy="6869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38251F6E-2FBE-264E-8C8F-2E15162E5BD4}"/>
              </a:ext>
            </a:extLst>
          </p:cNvPr>
          <p:cNvCxnSpPr>
            <a:cxnSpLocks/>
          </p:cNvCxnSpPr>
          <p:nvPr/>
        </p:nvCxnSpPr>
        <p:spPr>
          <a:xfrm>
            <a:off x="3131353" y="4845269"/>
            <a:ext cx="370490" cy="1223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9855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err="1">
                <a:solidFill>
                  <a:schemeClr val="bg1"/>
                </a:solidFill>
              </a:rPr>
              <a:t>useEffect</a:t>
            </a:r>
            <a:r>
              <a:rPr lang="en-US" dirty="0">
                <a:solidFill>
                  <a:schemeClr val="bg1"/>
                </a:solidFill>
              </a:rPr>
              <a:t>()</a:t>
            </a:r>
            <a:endParaRPr lang="en-US" sz="2133" dirty="0">
              <a:solidFill>
                <a:schemeClr val="bg1"/>
              </a:solidFill>
            </a:endParaRPr>
          </a:p>
        </p:txBody>
      </p:sp>
    </p:spTree>
    <p:custDataLst>
      <p:tags r:id="rId1"/>
    </p:custDataLst>
    <p:extLst>
      <p:ext uri="{BB962C8B-B14F-4D97-AF65-F5344CB8AC3E}">
        <p14:creationId xmlns:p14="http://schemas.microsoft.com/office/powerpoint/2010/main" val="119589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009787" y="6049384"/>
            <a:ext cx="4172425" cy="48288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FFC000"/>
                </a:solidFill>
                <a:hlinkClick r:id="rId3">
                  <a:extLst>
                    <a:ext uri="{A12FA001-AC4F-418D-AE19-62706E023703}">
                      <ahyp:hlinkClr xmlns:ahyp="http://schemas.microsoft.com/office/drawing/2018/hyperlinkcolor" val="tx"/>
                    </a:ext>
                  </a:extLst>
                </a:hlinkClick>
              </a:rPr>
              <a:t>https://reactjs.org/docs/hooks-effect.html</a:t>
            </a:r>
            <a:endParaRPr lang="en-US" sz="1800" dirty="0">
              <a:solidFill>
                <a:srgbClr val="FFC000"/>
              </a:solidFill>
            </a:endParaRPr>
          </a:p>
          <a:p>
            <a:pPr marL="380990" indent="-380990">
              <a:buFont typeface="Arial" panose="020B0604020202020204" pitchFamily="34" charset="0"/>
              <a:buChar char="•"/>
            </a:pPr>
            <a:endParaRPr lang="en-US" sz="1800" dirty="0">
              <a:solidFill>
                <a:srgbClr val="FFC000"/>
              </a:solidFill>
            </a:endParaRPr>
          </a:p>
        </p:txBody>
      </p:sp>
      <p:sp>
        <p:nvSpPr>
          <p:cNvPr id="8" name="TextBox 7">
            <a:extLst>
              <a:ext uri="{FF2B5EF4-FFF2-40B4-BE49-F238E27FC236}">
                <a16:creationId xmlns:a16="http://schemas.microsoft.com/office/drawing/2014/main" id="{9C703E83-31A9-594E-9F85-33462E48A6E8}"/>
              </a:ext>
            </a:extLst>
          </p:cNvPr>
          <p:cNvSpPr txBox="1"/>
          <p:nvPr/>
        </p:nvSpPr>
        <p:spPr>
          <a:xfrm>
            <a:off x="663779" y="1293972"/>
            <a:ext cx="4262447"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Think of </a:t>
            </a:r>
            <a:r>
              <a:rPr lang="en-US" sz="2400" dirty="0" err="1">
                <a:solidFill>
                  <a:schemeClr val="bg1"/>
                </a:solidFill>
              </a:rPr>
              <a:t>useEffect</a:t>
            </a:r>
            <a:r>
              <a:rPr lang="en-US" sz="2400" dirty="0">
                <a:solidFill>
                  <a:schemeClr val="bg1"/>
                </a:solidFill>
              </a:rPr>
              <a:t> as </a:t>
            </a:r>
            <a:r>
              <a:rPr lang="en-US" sz="2400" dirty="0" err="1">
                <a:solidFill>
                  <a:schemeClr val="bg1"/>
                </a:solidFill>
              </a:rPr>
              <a:t>componentDidMount</a:t>
            </a:r>
            <a:r>
              <a:rPr lang="en-US" sz="2400" dirty="0">
                <a:solidFill>
                  <a:schemeClr val="bg1"/>
                </a:solidFill>
              </a:rPr>
              <a:t>, </a:t>
            </a:r>
            <a:r>
              <a:rPr lang="en-US" sz="2400" dirty="0" err="1">
                <a:solidFill>
                  <a:schemeClr val="bg1"/>
                </a:solidFill>
              </a:rPr>
              <a:t>componentDidUpdate</a:t>
            </a:r>
            <a:r>
              <a:rPr lang="en-US" sz="2400" dirty="0">
                <a:solidFill>
                  <a:schemeClr val="bg1"/>
                </a:solidFill>
              </a:rPr>
              <a:t>, and </a:t>
            </a:r>
            <a:r>
              <a:rPr lang="en-US" sz="2400" dirty="0" err="1">
                <a:solidFill>
                  <a:schemeClr val="bg1"/>
                </a:solidFill>
              </a:rPr>
              <a:t>componentWillUnmount</a:t>
            </a:r>
            <a:r>
              <a:rPr lang="en-US" sz="2400" dirty="0">
                <a:solidFill>
                  <a:schemeClr val="bg1"/>
                </a:solidFill>
              </a:rPr>
              <a:t> combined</a:t>
            </a:r>
          </a:p>
          <a:p>
            <a:pPr marL="285750" indent="-285750">
              <a:buFont typeface="Arial" panose="020B0604020202020204" pitchFamily="34" charset="0"/>
              <a:buChar char="•"/>
            </a:pPr>
            <a:r>
              <a:rPr lang="en-US" sz="2400" dirty="0">
                <a:solidFill>
                  <a:schemeClr val="bg1"/>
                </a:solidFill>
              </a:rPr>
              <a:t>Called anytime the component is rendered</a:t>
            </a: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useEffect</a:t>
            </a:r>
            <a:r>
              <a:rPr lang="en-US" sz="3200" dirty="0">
                <a:solidFill>
                  <a:schemeClr val="bg1">
                    <a:lumMod val="85000"/>
                  </a:schemeClr>
                </a:solidFill>
              </a:rPr>
              <a:t>()</a:t>
            </a:r>
          </a:p>
        </p:txBody>
      </p:sp>
      <p:pic>
        <p:nvPicPr>
          <p:cNvPr id="7" name="Picture 6">
            <a:extLst>
              <a:ext uri="{FF2B5EF4-FFF2-40B4-BE49-F238E27FC236}">
                <a16:creationId xmlns:a16="http://schemas.microsoft.com/office/drawing/2014/main" id="{D6C07851-1220-F043-8D3B-C173C4DA61BE}"/>
              </a:ext>
            </a:extLst>
          </p:cNvPr>
          <p:cNvPicPr>
            <a:picLocks noChangeAspect="1"/>
          </p:cNvPicPr>
          <p:nvPr/>
        </p:nvPicPr>
        <p:blipFill>
          <a:blip r:embed="rId4"/>
          <a:stretch>
            <a:fillRect/>
          </a:stretch>
        </p:blipFill>
        <p:spPr>
          <a:xfrm>
            <a:off x="5086131" y="1521385"/>
            <a:ext cx="6727497" cy="2450243"/>
          </a:xfrm>
          <a:prstGeom prst="rect">
            <a:avLst/>
          </a:prstGeom>
        </p:spPr>
      </p:pic>
    </p:spTree>
    <p:extLst>
      <p:ext uri="{BB962C8B-B14F-4D97-AF65-F5344CB8AC3E}">
        <p14:creationId xmlns:p14="http://schemas.microsoft.com/office/powerpoint/2010/main" val="70661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77719" y="6093153"/>
            <a:ext cx="4172425" cy="48288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FFC000"/>
                </a:solidFill>
                <a:hlinkClick r:id="rId3">
                  <a:extLst>
                    <a:ext uri="{A12FA001-AC4F-418D-AE19-62706E023703}">
                      <ahyp:hlinkClr xmlns:ahyp="http://schemas.microsoft.com/office/drawing/2018/hyperlinkcolor" val="tx"/>
                    </a:ext>
                  </a:extLst>
                </a:hlinkClick>
              </a:rPr>
              <a:t>https://reactjs.org/docs/hooks-effect.html</a:t>
            </a:r>
            <a:endParaRPr lang="en-US" sz="1800" dirty="0">
              <a:solidFill>
                <a:srgbClr val="FFC000"/>
              </a:solidFill>
            </a:endParaRPr>
          </a:p>
          <a:p>
            <a:pPr marL="380990" indent="-380990">
              <a:buFont typeface="Arial" panose="020B0604020202020204" pitchFamily="34" charset="0"/>
              <a:buChar char="•"/>
            </a:pPr>
            <a:endParaRPr lang="en-US" sz="1800" dirty="0">
              <a:solidFill>
                <a:srgbClr val="FFC000"/>
              </a:solidFill>
            </a:endParaRPr>
          </a:p>
        </p:txBody>
      </p:sp>
      <p:sp>
        <p:nvSpPr>
          <p:cNvPr id="8" name="TextBox 7">
            <a:extLst>
              <a:ext uri="{FF2B5EF4-FFF2-40B4-BE49-F238E27FC236}">
                <a16:creationId xmlns:a16="http://schemas.microsoft.com/office/drawing/2014/main" id="{9C703E83-31A9-594E-9F85-33462E48A6E8}"/>
              </a:ext>
            </a:extLst>
          </p:cNvPr>
          <p:cNvSpPr txBox="1"/>
          <p:nvPr/>
        </p:nvSpPr>
        <p:spPr>
          <a:xfrm>
            <a:off x="663779" y="1293972"/>
            <a:ext cx="4262447"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If state is set within </a:t>
            </a:r>
            <a:r>
              <a:rPr lang="en-US" sz="2400" dirty="0" err="1">
                <a:solidFill>
                  <a:schemeClr val="bg1"/>
                </a:solidFill>
              </a:rPr>
              <a:t>useEffect</a:t>
            </a:r>
            <a:r>
              <a:rPr lang="en-US" sz="2400" dirty="0">
                <a:solidFill>
                  <a:schemeClr val="bg1"/>
                </a:solidFill>
              </a:rPr>
              <a:t>, stop the infinite loop by passing the object(s) in an array as the second argument.</a:t>
            </a: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useEffect</a:t>
            </a:r>
            <a:r>
              <a:rPr lang="en-US" sz="3200" dirty="0">
                <a:solidFill>
                  <a:schemeClr val="bg1">
                    <a:lumMod val="85000"/>
                  </a:schemeClr>
                </a:solidFill>
              </a:rPr>
              <a:t>()</a:t>
            </a:r>
          </a:p>
        </p:txBody>
      </p:sp>
      <p:pic>
        <p:nvPicPr>
          <p:cNvPr id="2" name="Picture 1">
            <a:extLst>
              <a:ext uri="{FF2B5EF4-FFF2-40B4-BE49-F238E27FC236}">
                <a16:creationId xmlns:a16="http://schemas.microsoft.com/office/drawing/2014/main" id="{9D39481B-E6A5-6B44-BE86-ACC4FBBB096B}"/>
              </a:ext>
            </a:extLst>
          </p:cNvPr>
          <p:cNvPicPr>
            <a:picLocks noChangeAspect="1"/>
          </p:cNvPicPr>
          <p:nvPr/>
        </p:nvPicPr>
        <p:blipFill>
          <a:blip r:embed="rId4"/>
          <a:stretch>
            <a:fillRect/>
          </a:stretch>
        </p:blipFill>
        <p:spPr>
          <a:xfrm>
            <a:off x="5049731" y="1293972"/>
            <a:ext cx="6478490" cy="2710469"/>
          </a:xfrm>
          <a:prstGeom prst="rect">
            <a:avLst/>
          </a:prstGeom>
        </p:spPr>
      </p:pic>
    </p:spTree>
    <p:extLst>
      <p:ext uri="{BB962C8B-B14F-4D97-AF65-F5344CB8AC3E}">
        <p14:creationId xmlns:p14="http://schemas.microsoft.com/office/powerpoint/2010/main" val="424148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Practice</a:t>
            </a:r>
            <a:endParaRPr lang="en-US" sz="2133" dirty="0">
              <a:solidFill>
                <a:schemeClr val="bg1"/>
              </a:solidFill>
            </a:endParaRPr>
          </a:p>
        </p:txBody>
      </p:sp>
    </p:spTree>
    <p:custDataLst>
      <p:tags r:id="rId1"/>
    </p:custDataLst>
    <p:extLst>
      <p:ext uri="{BB962C8B-B14F-4D97-AF65-F5344CB8AC3E}">
        <p14:creationId xmlns:p14="http://schemas.microsoft.com/office/powerpoint/2010/main" val="155899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90 min session, you will be able to</a:t>
            </a:r>
          </a:p>
          <a:p>
            <a:endParaRPr lang="en-US" sz="2400" dirty="0"/>
          </a:p>
          <a:p>
            <a:pPr marL="609585" indent="-609585">
              <a:buFont typeface="Wingdings" panose="05000000000000000000" pitchFamily="2" charset="2"/>
              <a:buChar char="Ø"/>
            </a:pPr>
            <a:r>
              <a:rPr lang="en-US" sz="2400" dirty="0"/>
              <a:t>Implement React Hooks in a React Application</a:t>
            </a:r>
          </a:p>
          <a:p>
            <a:endParaRPr lang="en-US" sz="2400" dirty="0"/>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2197753" y="330261"/>
            <a:ext cx="9375569" cy="607259"/>
          </a:xfrm>
        </p:spPr>
        <p:txBody>
          <a:bodyPr>
            <a:normAutofit fontScale="90000"/>
          </a:bodyPr>
          <a:lstStyle/>
          <a:p>
            <a:pPr algn="ctr"/>
            <a:r>
              <a:rPr lang="en-US" dirty="0"/>
              <a:t>Code Along Practice – </a:t>
            </a:r>
            <a:r>
              <a:rPr lang="en-US" dirty="0" err="1"/>
              <a:t>useEffect</a:t>
            </a:r>
            <a:r>
              <a:rPr lang="en-US" dirty="0"/>
              <a:t> Hook in </a:t>
            </a:r>
            <a:r>
              <a:rPr lang="en-US" dirty="0" err="1"/>
              <a:t>AddDeveloper</a:t>
            </a:r>
            <a:r>
              <a:rPr lang="en-US" dirty="0"/>
              <a:t> for Validation</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567678" y="1212171"/>
            <a:ext cx="8635721" cy="4988932"/>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Add </a:t>
            </a:r>
            <a:r>
              <a:rPr lang="en-US" sz="2800" dirty="0" err="1">
                <a:latin typeface="Arial" panose="020B0604020202020204" pitchFamily="34" charset="0"/>
                <a:cs typeface="Arial" panose="020B0604020202020204" pitchFamily="34" charset="0"/>
              </a:rPr>
              <a:t>isValidForm</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isDirtyForm</a:t>
            </a:r>
            <a:r>
              <a:rPr lang="en-US" sz="2800" dirty="0">
                <a:latin typeface="Arial" panose="020B0604020202020204" pitchFamily="34" charset="0"/>
                <a:cs typeface="Arial" panose="020B0604020202020204" pitchFamily="34" charset="0"/>
              </a:rPr>
              <a:t> to state</a:t>
            </a:r>
          </a:p>
          <a:p>
            <a:pPr marL="742950" indent="-742950">
              <a:buAutoNum type="arabicPeriod"/>
            </a:pPr>
            <a:r>
              <a:rPr lang="en-US" sz="2800" dirty="0">
                <a:latin typeface="Arial" panose="020B0604020202020204" pitchFamily="34" charset="0"/>
                <a:cs typeface="Arial" panose="020B0604020202020204" pitchFamily="34" charset="0"/>
              </a:rPr>
              <a:t>Add </a:t>
            </a:r>
            <a:r>
              <a:rPr lang="en-US" sz="2800" dirty="0" err="1">
                <a:latin typeface="Arial" panose="020B0604020202020204" pitchFamily="34" charset="0"/>
                <a:cs typeface="Arial" panose="020B0604020202020204" pitchFamily="34" charset="0"/>
              </a:rPr>
              <a:t>useEffect</a:t>
            </a:r>
            <a:r>
              <a:rPr lang="en-US" sz="2800" dirty="0">
                <a:latin typeface="Arial" panose="020B0604020202020204" pitchFamily="34" charset="0"/>
                <a:cs typeface="Arial" panose="020B0604020202020204" pitchFamily="34" charset="0"/>
              </a:rPr>
              <a:t> function which checks each form input to see if it is ‘truthy’ in JavaScript. If all are truthy, then the form is valid.  If any one of them is truthy, then the form is dirty. Set those values.</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Set the submit button disabled property to the opposite of </a:t>
            </a:r>
            <a:r>
              <a:rPr lang="en-US" sz="2800" dirty="0" err="1">
                <a:latin typeface="Arial" panose="020B0604020202020204" pitchFamily="34" charset="0"/>
                <a:cs typeface="Arial" panose="020B0604020202020204" pitchFamily="34" charset="0"/>
              </a:rPr>
              <a:t>isValidForm</a:t>
            </a:r>
            <a:r>
              <a:rPr lang="en-US" sz="2800" dirty="0">
                <a:latin typeface="Arial" panose="020B0604020202020204" pitchFamily="34" charset="0"/>
                <a:cs typeface="Arial" panose="020B0604020202020204" pitchFamily="34" charset="0"/>
              </a:rPr>
              <a:t>.</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Display error message if form is not valid and is dirty</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12646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#1 and #2</a:t>
            </a:r>
          </a:p>
        </p:txBody>
      </p:sp>
      <p:pic>
        <p:nvPicPr>
          <p:cNvPr id="4" name="Picture 3">
            <a:extLst>
              <a:ext uri="{FF2B5EF4-FFF2-40B4-BE49-F238E27FC236}">
                <a16:creationId xmlns:a16="http://schemas.microsoft.com/office/drawing/2014/main" id="{818D414D-537F-5C4E-9782-54268DBAC5E8}"/>
              </a:ext>
            </a:extLst>
          </p:cNvPr>
          <p:cNvPicPr>
            <a:picLocks noChangeAspect="1"/>
          </p:cNvPicPr>
          <p:nvPr/>
        </p:nvPicPr>
        <p:blipFill>
          <a:blip r:embed="rId2"/>
          <a:stretch>
            <a:fillRect/>
          </a:stretch>
        </p:blipFill>
        <p:spPr>
          <a:xfrm>
            <a:off x="1771485" y="1270504"/>
            <a:ext cx="8649030" cy="5480403"/>
          </a:xfrm>
          <a:prstGeom prst="rect">
            <a:avLst/>
          </a:prstGeom>
        </p:spPr>
      </p:pic>
    </p:spTree>
    <p:extLst>
      <p:ext uri="{BB962C8B-B14F-4D97-AF65-F5344CB8AC3E}">
        <p14:creationId xmlns:p14="http://schemas.microsoft.com/office/powerpoint/2010/main" val="282310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#3</a:t>
            </a:r>
          </a:p>
        </p:txBody>
      </p:sp>
      <p:pic>
        <p:nvPicPr>
          <p:cNvPr id="4" name="Picture 3">
            <a:extLst>
              <a:ext uri="{FF2B5EF4-FFF2-40B4-BE49-F238E27FC236}">
                <a16:creationId xmlns:a16="http://schemas.microsoft.com/office/drawing/2014/main" id="{1ADD148B-8454-F84B-A03D-356A55811AE5}"/>
              </a:ext>
            </a:extLst>
          </p:cNvPr>
          <p:cNvPicPr>
            <a:picLocks noChangeAspect="1"/>
          </p:cNvPicPr>
          <p:nvPr/>
        </p:nvPicPr>
        <p:blipFill>
          <a:blip r:embed="rId2"/>
          <a:stretch>
            <a:fillRect/>
          </a:stretch>
        </p:blipFill>
        <p:spPr>
          <a:xfrm>
            <a:off x="4014842" y="1167962"/>
            <a:ext cx="4162316" cy="2421952"/>
          </a:xfrm>
          <a:prstGeom prst="rect">
            <a:avLst/>
          </a:prstGeom>
        </p:spPr>
      </p:pic>
      <p:pic>
        <p:nvPicPr>
          <p:cNvPr id="5" name="Picture 4">
            <a:extLst>
              <a:ext uri="{FF2B5EF4-FFF2-40B4-BE49-F238E27FC236}">
                <a16:creationId xmlns:a16="http://schemas.microsoft.com/office/drawing/2014/main" id="{C38EE7C9-79A2-EE41-9074-6E18F047DD3C}"/>
              </a:ext>
            </a:extLst>
          </p:cNvPr>
          <p:cNvPicPr>
            <a:picLocks noChangeAspect="1"/>
          </p:cNvPicPr>
          <p:nvPr/>
        </p:nvPicPr>
        <p:blipFill>
          <a:blip r:embed="rId3"/>
          <a:stretch>
            <a:fillRect/>
          </a:stretch>
        </p:blipFill>
        <p:spPr>
          <a:xfrm>
            <a:off x="0" y="4905987"/>
            <a:ext cx="12192000" cy="784051"/>
          </a:xfrm>
          <a:prstGeom prst="rect">
            <a:avLst/>
          </a:prstGeom>
        </p:spPr>
      </p:pic>
      <p:sp>
        <p:nvSpPr>
          <p:cNvPr id="6" name="Title 1">
            <a:extLst>
              <a:ext uri="{FF2B5EF4-FFF2-40B4-BE49-F238E27FC236}">
                <a16:creationId xmlns:a16="http://schemas.microsoft.com/office/drawing/2014/main" id="{E3FE7E84-49CC-2B49-B5F0-3D90C75B0105}"/>
              </a:ext>
            </a:extLst>
          </p:cNvPr>
          <p:cNvSpPr txBox="1">
            <a:spLocks/>
          </p:cNvSpPr>
          <p:nvPr/>
        </p:nvSpPr>
        <p:spPr>
          <a:xfrm>
            <a:off x="3501843" y="4134372"/>
            <a:ext cx="5188314" cy="6072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67" b="1" kern="1200" baseline="0">
                <a:solidFill>
                  <a:schemeClr val="bg1"/>
                </a:solidFill>
                <a:latin typeface="+mj-lt"/>
                <a:ea typeface="+mj-ea"/>
                <a:cs typeface="+mj-cs"/>
              </a:defRPr>
            </a:lvl1pPr>
          </a:lstStyle>
          <a:p>
            <a:pPr algn="ctr"/>
            <a:r>
              <a:rPr lang="en-US" dirty="0"/>
              <a:t>#4</a:t>
            </a:r>
          </a:p>
        </p:txBody>
      </p:sp>
    </p:spTree>
    <p:extLst>
      <p:ext uri="{BB962C8B-B14F-4D97-AF65-F5344CB8AC3E}">
        <p14:creationId xmlns:p14="http://schemas.microsoft.com/office/powerpoint/2010/main" val="307746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#5</a:t>
            </a:r>
          </a:p>
        </p:txBody>
      </p:sp>
      <p:pic>
        <p:nvPicPr>
          <p:cNvPr id="4" name="Picture 3">
            <a:extLst>
              <a:ext uri="{FF2B5EF4-FFF2-40B4-BE49-F238E27FC236}">
                <a16:creationId xmlns:a16="http://schemas.microsoft.com/office/drawing/2014/main" id="{693A5DA8-9E07-D940-86ED-7627E1092A1B}"/>
              </a:ext>
            </a:extLst>
          </p:cNvPr>
          <p:cNvPicPr>
            <a:picLocks noChangeAspect="1"/>
          </p:cNvPicPr>
          <p:nvPr/>
        </p:nvPicPr>
        <p:blipFill>
          <a:blip r:embed="rId2"/>
          <a:stretch>
            <a:fillRect/>
          </a:stretch>
        </p:blipFill>
        <p:spPr>
          <a:xfrm>
            <a:off x="0" y="2012133"/>
            <a:ext cx="12192000" cy="2833733"/>
          </a:xfrm>
          <a:prstGeom prst="rect">
            <a:avLst/>
          </a:prstGeom>
        </p:spPr>
      </p:pic>
    </p:spTree>
    <p:extLst>
      <p:ext uri="{BB962C8B-B14F-4D97-AF65-F5344CB8AC3E}">
        <p14:creationId xmlns:p14="http://schemas.microsoft.com/office/powerpoint/2010/main" val="110020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Redirects Revisited</a:t>
            </a:r>
            <a:endParaRPr lang="en-US" sz="2133" dirty="0">
              <a:solidFill>
                <a:schemeClr val="bg1"/>
              </a:solidFill>
            </a:endParaRPr>
          </a:p>
        </p:txBody>
      </p:sp>
    </p:spTree>
    <p:custDataLst>
      <p:tags r:id="rId1"/>
    </p:custDataLst>
    <p:extLst>
      <p:ext uri="{BB962C8B-B14F-4D97-AF65-F5344CB8AC3E}">
        <p14:creationId xmlns:p14="http://schemas.microsoft.com/office/powerpoint/2010/main" val="1584697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3170" y="224877"/>
            <a:ext cx="10515600" cy="1008905"/>
          </a:xfrm>
        </p:spPr>
        <p:txBody>
          <a:bodyPr/>
          <a:lstStyle/>
          <a:p>
            <a:pPr algn="ctr"/>
            <a:r>
              <a:rPr lang="en-US" dirty="0"/>
              <a:t>Redirecting (&gt;v5)</a:t>
            </a:r>
            <a:endParaRPr lang="en-US" sz="4267" dirty="0"/>
          </a:p>
        </p:txBody>
      </p:sp>
      <p:sp>
        <p:nvSpPr>
          <p:cNvPr id="5" name="Content Placeholder 2"/>
          <p:cNvSpPr txBox="1">
            <a:spLocks/>
          </p:cNvSpPr>
          <p:nvPr/>
        </p:nvSpPr>
        <p:spPr>
          <a:xfrm>
            <a:off x="883170" y="1298860"/>
            <a:ext cx="10504967" cy="44585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33" dirty="0">
                <a:solidFill>
                  <a:schemeClr val="bg1"/>
                </a:solidFill>
              </a:rPr>
              <a:t>HOC </a:t>
            </a:r>
            <a:r>
              <a:rPr lang="en-US" sz="2133" dirty="0" err="1">
                <a:solidFill>
                  <a:schemeClr val="bg1"/>
                </a:solidFill>
              </a:rPr>
              <a:t>withRouter</a:t>
            </a:r>
            <a:r>
              <a:rPr lang="en-US" sz="2133" dirty="0">
                <a:solidFill>
                  <a:schemeClr val="bg1"/>
                </a:solidFill>
              </a:rPr>
              <a:t> has been replaced with </a:t>
            </a:r>
            <a:r>
              <a:rPr lang="en-US" sz="2133" dirty="0" err="1">
                <a:solidFill>
                  <a:schemeClr val="bg1"/>
                </a:solidFill>
              </a:rPr>
              <a:t>useNavigate</a:t>
            </a:r>
            <a:r>
              <a:rPr lang="en-US" sz="2133" dirty="0">
                <a:solidFill>
                  <a:schemeClr val="bg1"/>
                </a:solidFill>
              </a:rPr>
              <a:t> hook.  </a:t>
            </a:r>
            <a:endParaRPr lang="en-US" sz="2133" dirty="0">
              <a:solidFill>
                <a:srgbClr val="C4E3B0"/>
              </a:solidFill>
            </a:endParaRPr>
          </a:p>
        </p:txBody>
      </p:sp>
      <p:pic>
        <p:nvPicPr>
          <p:cNvPr id="2" name="Picture 1">
            <a:extLst>
              <a:ext uri="{FF2B5EF4-FFF2-40B4-BE49-F238E27FC236}">
                <a16:creationId xmlns:a16="http://schemas.microsoft.com/office/drawing/2014/main" id="{B829B0BF-271C-5FE0-E5A6-3C429C6AF0F0}"/>
              </a:ext>
            </a:extLst>
          </p:cNvPr>
          <p:cNvPicPr>
            <a:picLocks noChangeAspect="1"/>
          </p:cNvPicPr>
          <p:nvPr/>
        </p:nvPicPr>
        <p:blipFill>
          <a:blip r:embed="rId3"/>
          <a:stretch>
            <a:fillRect/>
          </a:stretch>
        </p:blipFill>
        <p:spPr>
          <a:xfrm>
            <a:off x="1063677" y="1809795"/>
            <a:ext cx="10064646" cy="4128598"/>
          </a:xfrm>
          <a:prstGeom prst="rect">
            <a:avLst/>
          </a:prstGeom>
        </p:spPr>
      </p:pic>
      <p:sp>
        <p:nvSpPr>
          <p:cNvPr id="9" name="TextBox 8">
            <a:extLst>
              <a:ext uri="{FF2B5EF4-FFF2-40B4-BE49-F238E27FC236}">
                <a16:creationId xmlns:a16="http://schemas.microsoft.com/office/drawing/2014/main" id="{9B55DECB-A4E4-A3BB-FA9C-F66F5CF81ACA}"/>
              </a:ext>
            </a:extLst>
          </p:cNvPr>
          <p:cNvSpPr txBox="1"/>
          <p:nvPr/>
        </p:nvSpPr>
        <p:spPr>
          <a:xfrm>
            <a:off x="3632700" y="6184328"/>
            <a:ext cx="4926599" cy="369332"/>
          </a:xfrm>
          <a:prstGeom prst="rect">
            <a:avLst/>
          </a:prstGeom>
        </p:spPr>
        <p:txBody>
          <a:bodyPr wrap="square">
            <a:spAutoFit/>
          </a:bodyPr>
          <a:lstStyle>
            <a:defPPr>
              <a:defRPr lang="en-US"/>
            </a:defPPr>
            <a:lvl1pPr>
              <a:defRPr>
                <a:solidFill>
                  <a:schemeClr val="accent2"/>
                </a:solidFill>
              </a:defRPr>
            </a:lvl1pPr>
          </a:lstStyle>
          <a:p>
            <a:r>
              <a:rPr lang="en-US" dirty="0"/>
              <a:t>https://</a:t>
            </a:r>
            <a:r>
              <a:rPr lang="en-US" dirty="0" err="1"/>
              <a:t>reactrouter.com</a:t>
            </a:r>
            <a:r>
              <a:rPr lang="en-US" dirty="0"/>
              <a:t>/docs/</a:t>
            </a:r>
            <a:r>
              <a:rPr lang="en-US" dirty="0" err="1"/>
              <a:t>en</a:t>
            </a:r>
            <a:r>
              <a:rPr lang="en-US" dirty="0"/>
              <a:t>/v6/upgrading/v5</a:t>
            </a:r>
          </a:p>
        </p:txBody>
      </p:sp>
    </p:spTree>
    <p:extLst>
      <p:ext uri="{BB962C8B-B14F-4D97-AF65-F5344CB8AC3E}">
        <p14:creationId xmlns:p14="http://schemas.microsoft.com/office/powerpoint/2010/main" val="414487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3170" y="224877"/>
            <a:ext cx="10515600" cy="1008905"/>
          </a:xfrm>
        </p:spPr>
        <p:txBody>
          <a:bodyPr/>
          <a:lstStyle/>
          <a:p>
            <a:pPr algn="ctr"/>
            <a:r>
              <a:rPr lang="en-US" dirty="0"/>
              <a:t>Redirecting (&gt;=v6)</a:t>
            </a:r>
            <a:endParaRPr lang="en-US" sz="4267" dirty="0"/>
          </a:p>
        </p:txBody>
      </p:sp>
      <p:pic>
        <p:nvPicPr>
          <p:cNvPr id="6" name="Picture 5" descr="Text&#10;&#10;Description automatically generated">
            <a:extLst>
              <a:ext uri="{FF2B5EF4-FFF2-40B4-BE49-F238E27FC236}">
                <a16:creationId xmlns:a16="http://schemas.microsoft.com/office/drawing/2014/main" id="{40947BF3-7991-03FC-E70E-7403CC0A5C86}"/>
              </a:ext>
            </a:extLst>
          </p:cNvPr>
          <p:cNvPicPr>
            <a:picLocks noChangeAspect="1"/>
          </p:cNvPicPr>
          <p:nvPr/>
        </p:nvPicPr>
        <p:blipFill>
          <a:blip r:embed="rId3"/>
          <a:stretch>
            <a:fillRect/>
          </a:stretch>
        </p:blipFill>
        <p:spPr>
          <a:xfrm>
            <a:off x="1529104" y="972247"/>
            <a:ext cx="9223731" cy="5660876"/>
          </a:xfrm>
          <a:prstGeom prst="rect">
            <a:avLst/>
          </a:prstGeom>
        </p:spPr>
      </p:pic>
    </p:spTree>
    <p:extLst>
      <p:ext uri="{BB962C8B-B14F-4D97-AF65-F5344CB8AC3E}">
        <p14:creationId xmlns:p14="http://schemas.microsoft.com/office/powerpoint/2010/main" val="4015524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Context</a:t>
            </a:r>
            <a:endParaRPr lang="en-US" sz="2133" dirty="0">
              <a:solidFill>
                <a:schemeClr val="bg1"/>
              </a:solidFill>
            </a:endParaRPr>
          </a:p>
        </p:txBody>
      </p:sp>
    </p:spTree>
    <p:custDataLst>
      <p:tags r:id="rId1"/>
    </p:custDataLst>
    <p:extLst>
      <p:ext uri="{BB962C8B-B14F-4D97-AF65-F5344CB8AC3E}">
        <p14:creationId xmlns:p14="http://schemas.microsoft.com/office/powerpoint/2010/main" val="219970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063573" y="6133739"/>
            <a:ext cx="3800717" cy="48288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FFC000"/>
                </a:solidFill>
                <a:hlinkClick r:id="rId3">
                  <a:extLst>
                    <a:ext uri="{A12FA001-AC4F-418D-AE19-62706E023703}">
                      <ahyp:hlinkClr xmlns:ahyp="http://schemas.microsoft.com/office/drawing/2018/hyperlinkcolor" val="tx"/>
                    </a:ext>
                  </a:extLst>
                </a:hlinkClick>
              </a:rPr>
              <a:t>https://reactjs.org/docs/context.html</a:t>
            </a:r>
            <a:endParaRPr lang="en-US" sz="1800" dirty="0">
              <a:solidFill>
                <a:srgbClr val="FFC000"/>
              </a:solidFill>
            </a:endParaRPr>
          </a:p>
        </p:txBody>
      </p:sp>
      <p:sp>
        <p:nvSpPr>
          <p:cNvPr id="8" name="TextBox 7">
            <a:extLst>
              <a:ext uri="{FF2B5EF4-FFF2-40B4-BE49-F238E27FC236}">
                <a16:creationId xmlns:a16="http://schemas.microsoft.com/office/drawing/2014/main" id="{9C703E83-31A9-594E-9F85-33462E48A6E8}"/>
              </a:ext>
            </a:extLst>
          </p:cNvPr>
          <p:cNvSpPr txBox="1"/>
          <p:nvPr/>
        </p:nvSpPr>
        <p:spPr>
          <a:xfrm>
            <a:off x="663806" y="903366"/>
            <a:ext cx="5863374" cy="1200329"/>
          </a:xfrm>
          <a:prstGeom prst="rect">
            <a:avLst/>
          </a:prstGeom>
          <a:noFill/>
        </p:spPr>
        <p:txBody>
          <a:bodyPr wrap="square" rtlCol="0">
            <a:spAutoFit/>
          </a:bodyPr>
          <a:lstStyle/>
          <a:p>
            <a:r>
              <a:rPr lang="en-US" sz="2400" dirty="0">
                <a:solidFill>
                  <a:schemeClr val="bg1"/>
                </a:solidFill>
              </a:rPr>
              <a:t>Pass data through the component tree without having to pass props down manually at every level</a:t>
            </a: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36575" y="241376"/>
            <a:ext cx="3943405" cy="482885"/>
          </a:xfrm>
        </p:spPr>
        <p:txBody>
          <a:bodyPr>
            <a:noAutofit/>
          </a:bodyPr>
          <a:lstStyle/>
          <a:p>
            <a:pPr algn="ctr"/>
            <a:r>
              <a:rPr lang="en-US" sz="3200" dirty="0">
                <a:solidFill>
                  <a:schemeClr val="bg1">
                    <a:lumMod val="85000"/>
                  </a:schemeClr>
                </a:solidFill>
              </a:rPr>
              <a:t>Context</a:t>
            </a:r>
          </a:p>
        </p:txBody>
      </p:sp>
      <p:pic>
        <p:nvPicPr>
          <p:cNvPr id="2" name="Picture 1">
            <a:extLst>
              <a:ext uri="{FF2B5EF4-FFF2-40B4-BE49-F238E27FC236}">
                <a16:creationId xmlns:a16="http://schemas.microsoft.com/office/drawing/2014/main" id="{577887DA-A98B-5A4D-95D2-10DE1C7217C9}"/>
              </a:ext>
            </a:extLst>
          </p:cNvPr>
          <p:cNvPicPr>
            <a:picLocks noChangeAspect="1"/>
          </p:cNvPicPr>
          <p:nvPr/>
        </p:nvPicPr>
        <p:blipFill>
          <a:blip r:embed="rId4"/>
          <a:stretch>
            <a:fillRect/>
          </a:stretch>
        </p:blipFill>
        <p:spPr>
          <a:xfrm>
            <a:off x="6625717" y="903366"/>
            <a:ext cx="4623327" cy="992639"/>
          </a:xfrm>
          <a:prstGeom prst="rect">
            <a:avLst/>
          </a:prstGeom>
        </p:spPr>
      </p:pic>
      <p:pic>
        <p:nvPicPr>
          <p:cNvPr id="4" name="Picture 3">
            <a:extLst>
              <a:ext uri="{FF2B5EF4-FFF2-40B4-BE49-F238E27FC236}">
                <a16:creationId xmlns:a16="http://schemas.microsoft.com/office/drawing/2014/main" id="{004B3E81-CBB6-064D-93D9-26FC3F6EE7D3}"/>
              </a:ext>
            </a:extLst>
          </p:cNvPr>
          <p:cNvPicPr>
            <a:picLocks noChangeAspect="1"/>
          </p:cNvPicPr>
          <p:nvPr/>
        </p:nvPicPr>
        <p:blipFill>
          <a:blip r:embed="rId5"/>
          <a:stretch>
            <a:fillRect/>
          </a:stretch>
        </p:blipFill>
        <p:spPr>
          <a:xfrm>
            <a:off x="6625717" y="2246574"/>
            <a:ext cx="4685212" cy="3470342"/>
          </a:xfrm>
          <a:prstGeom prst="rect">
            <a:avLst/>
          </a:prstGeom>
        </p:spPr>
      </p:pic>
      <p:sp>
        <p:nvSpPr>
          <p:cNvPr id="9" name="Text Placeholder 2">
            <a:extLst>
              <a:ext uri="{FF2B5EF4-FFF2-40B4-BE49-F238E27FC236}">
                <a16:creationId xmlns:a16="http://schemas.microsoft.com/office/drawing/2014/main" id="{ABC27894-7C3F-C840-8B98-D5B5F98E1CB9}"/>
              </a:ext>
            </a:extLst>
          </p:cNvPr>
          <p:cNvSpPr>
            <a:spLocks noGrp="1"/>
          </p:cNvSpPr>
          <p:nvPr>
            <p:ph type="body" sz="quarter" idx="13"/>
          </p:nvPr>
        </p:nvSpPr>
        <p:spPr>
          <a:xfrm>
            <a:off x="727365" y="2446239"/>
            <a:ext cx="5799815" cy="2165187"/>
          </a:xfrm>
        </p:spPr>
        <p:txBody>
          <a:bodyPr>
            <a:normAutofit fontScale="85000" lnSpcReduction="10000"/>
          </a:bodyPr>
          <a:lstStyle/>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Use </a:t>
            </a:r>
            <a:r>
              <a:rPr lang="en-US" sz="2800" dirty="0" err="1">
                <a:latin typeface="Arial" panose="020B0604020202020204" pitchFamily="34" charset="0"/>
                <a:cs typeface="Arial" panose="020B0604020202020204" pitchFamily="34" charset="0"/>
              </a:rPr>
              <a:t>React.createContext</a:t>
            </a:r>
            <a:r>
              <a:rPr lang="en-US" sz="2800" dirty="0">
                <a:latin typeface="Arial" panose="020B0604020202020204" pitchFamily="34" charset="0"/>
                <a:cs typeface="Arial" panose="020B0604020202020204" pitchFamily="34" charset="0"/>
              </a:rPr>
              <a:t>()</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Provide context with </a:t>
            </a:r>
            <a:r>
              <a:rPr lang="en-US" sz="2800" dirty="0" err="1">
                <a:latin typeface="Arial" panose="020B0604020202020204" pitchFamily="34" charset="0"/>
                <a:cs typeface="Arial" panose="020B0604020202020204" pitchFamily="34" charset="0"/>
              </a:rPr>
              <a:t>Context.Provider</a:t>
            </a:r>
            <a:r>
              <a:rPr lang="en-US" sz="2800" dirty="0">
                <a:latin typeface="Arial" panose="020B0604020202020204" pitchFamily="34" charset="0"/>
                <a:cs typeface="Arial" panose="020B0604020202020204" pitchFamily="34" charset="0"/>
              </a:rPr>
              <a:t> passing value prop</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Create wrapper to provide context to components that need access</a:t>
            </a:r>
          </a:p>
        </p:txBody>
      </p:sp>
    </p:spTree>
    <p:extLst>
      <p:ext uri="{BB962C8B-B14F-4D97-AF65-F5344CB8AC3E}">
        <p14:creationId xmlns:p14="http://schemas.microsoft.com/office/powerpoint/2010/main" val="39611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063573" y="6133739"/>
            <a:ext cx="3800717" cy="48288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FFC000"/>
                </a:solidFill>
                <a:hlinkClick r:id="rId3">
                  <a:extLst>
                    <a:ext uri="{A12FA001-AC4F-418D-AE19-62706E023703}">
                      <ahyp:hlinkClr xmlns:ahyp="http://schemas.microsoft.com/office/drawing/2018/hyperlinkcolor" val="tx"/>
                    </a:ext>
                  </a:extLst>
                </a:hlinkClick>
              </a:rPr>
              <a:t>https://reactjs.org/docs/context.html</a:t>
            </a:r>
            <a:endParaRPr lang="en-US" sz="1800" dirty="0">
              <a:solidFill>
                <a:srgbClr val="FFC000"/>
              </a:solidFill>
            </a:endParaRP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a:solidFill>
                  <a:schemeClr val="bg1">
                    <a:lumMod val="85000"/>
                  </a:schemeClr>
                </a:solidFill>
              </a:rPr>
              <a:t>Context</a:t>
            </a:r>
          </a:p>
        </p:txBody>
      </p:sp>
      <p:sp>
        <p:nvSpPr>
          <p:cNvPr id="9" name="Text Placeholder 2">
            <a:extLst>
              <a:ext uri="{FF2B5EF4-FFF2-40B4-BE49-F238E27FC236}">
                <a16:creationId xmlns:a16="http://schemas.microsoft.com/office/drawing/2014/main" id="{ABC27894-7C3F-C840-8B98-D5B5F98E1CB9}"/>
              </a:ext>
            </a:extLst>
          </p:cNvPr>
          <p:cNvSpPr>
            <a:spLocks noGrp="1"/>
          </p:cNvSpPr>
          <p:nvPr>
            <p:ph type="body" sz="quarter" idx="13"/>
          </p:nvPr>
        </p:nvSpPr>
        <p:spPr>
          <a:xfrm>
            <a:off x="608419" y="1427681"/>
            <a:ext cx="4781337" cy="2165187"/>
          </a:xfrm>
        </p:spPr>
        <p:txBody>
          <a:bodyPr>
            <a:normAutofit lnSpcReduction="10000"/>
          </a:bodyPr>
          <a:lstStyle/>
          <a:p>
            <a:pPr marL="742950" indent="-742950">
              <a:buFont typeface="+mj-lt"/>
              <a:buAutoNum type="arabicPeriod" startAt="4"/>
            </a:pPr>
            <a:endParaRPr lang="en-US" sz="2800" dirty="0">
              <a:latin typeface="Arial" panose="020B0604020202020204" pitchFamily="34" charset="0"/>
              <a:cs typeface="Arial" panose="020B0604020202020204" pitchFamily="34" charset="0"/>
            </a:endParaRPr>
          </a:p>
          <a:p>
            <a:pPr marL="742950" indent="-742950">
              <a:buFont typeface="+mj-lt"/>
              <a:buAutoNum type="arabicPeriod" startAt="4"/>
            </a:pPr>
            <a:r>
              <a:rPr lang="en-US" sz="2800" dirty="0">
                <a:latin typeface="Arial" panose="020B0604020202020204" pitchFamily="34" charset="0"/>
                <a:cs typeface="Arial" panose="020B0604020202020204" pitchFamily="34" charset="0"/>
              </a:rPr>
              <a:t>Provide to component or components</a:t>
            </a:r>
          </a:p>
          <a:p>
            <a:pPr marL="742950" indent="-742950">
              <a:buFont typeface="+mj-lt"/>
              <a:buAutoNum type="arabicPeriod" startAt="4"/>
            </a:pPr>
            <a:r>
              <a:rPr lang="en-US" sz="2800" dirty="0">
                <a:latin typeface="Arial" panose="020B0604020202020204" pitchFamily="34" charset="0"/>
                <a:cs typeface="Arial" panose="020B0604020202020204" pitchFamily="34" charset="0"/>
              </a:rPr>
              <a:t>Use </a:t>
            </a:r>
            <a:r>
              <a:rPr lang="en-US" sz="2800" dirty="0" err="1">
                <a:latin typeface="Arial" panose="020B0604020202020204" pitchFamily="34" charset="0"/>
                <a:cs typeface="Arial" panose="020B0604020202020204" pitchFamily="34" charset="0"/>
              </a:rPr>
              <a:t>useContext</a:t>
            </a:r>
            <a:r>
              <a:rPr lang="en-US" sz="2800" dirty="0">
                <a:latin typeface="Arial" panose="020B0604020202020204" pitchFamily="34" charset="0"/>
                <a:cs typeface="Arial" panose="020B0604020202020204" pitchFamily="34" charset="0"/>
              </a:rPr>
              <a:t> to extract context locally</a:t>
            </a:r>
          </a:p>
          <a:p>
            <a:pPr marL="742950" indent="-742950">
              <a:buFont typeface="+mj-lt"/>
              <a:buAutoNum type="arabicPeriod" startAt="4"/>
            </a:pP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0A40C0D-7F67-E745-85A2-1ECE4C09C275}"/>
              </a:ext>
            </a:extLst>
          </p:cNvPr>
          <p:cNvPicPr>
            <a:picLocks noChangeAspect="1"/>
          </p:cNvPicPr>
          <p:nvPr/>
        </p:nvPicPr>
        <p:blipFill>
          <a:blip r:embed="rId4"/>
          <a:stretch>
            <a:fillRect/>
          </a:stretch>
        </p:blipFill>
        <p:spPr>
          <a:xfrm>
            <a:off x="5917580" y="3095353"/>
            <a:ext cx="5806067" cy="2788741"/>
          </a:xfrm>
          <a:prstGeom prst="rect">
            <a:avLst/>
          </a:prstGeom>
        </p:spPr>
      </p:pic>
      <p:pic>
        <p:nvPicPr>
          <p:cNvPr id="7" name="Picture 6">
            <a:extLst>
              <a:ext uri="{FF2B5EF4-FFF2-40B4-BE49-F238E27FC236}">
                <a16:creationId xmlns:a16="http://schemas.microsoft.com/office/drawing/2014/main" id="{E9FEC5FB-9635-4E4F-A4AA-9650AB3A7153}"/>
              </a:ext>
            </a:extLst>
          </p:cNvPr>
          <p:cNvPicPr>
            <a:picLocks noChangeAspect="1"/>
          </p:cNvPicPr>
          <p:nvPr/>
        </p:nvPicPr>
        <p:blipFill>
          <a:blip r:embed="rId5"/>
          <a:stretch>
            <a:fillRect/>
          </a:stretch>
        </p:blipFill>
        <p:spPr>
          <a:xfrm>
            <a:off x="5963931" y="993091"/>
            <a:ext cx="5558996" cy="1795808"/>
          </a:xfrm>
          <a:prstGeom prst="rect">
            <a:avLst/>
          </a:prstGeom>
        </p:spPr>
      </p:pic>
    </p:spTree>
    <p:extLst>
      <p:ext uri="{BB962C8B-B14F-4D97-AF65-F5344CB8AC3E}">
        <p14:creationId xmlns:p14="http://schemas.microsoft.com/office/powerpoint/2010/main" val="330862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dissolv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4BEB-0E26-02D2-3F4D-00C7D1E12784}"/>
              </a:ext>
            </a:extLst>
          </p:cNvPr>
          <p:cNvSpPr>
            <a:spLocks noGrp="1"/>
          </p:cNvSpPr>
          <p:nvPr>
            <p:ph type="title"/>
          </p:nvPr>
        </p:nvSpPr>
        <p:spPr/>
        <p:txBody>
          <a:bodyPr/>
          <a:lstStyle/>
          <a:p>
            <a:r>
              <a:rPr lang="en-US" dirty="0"/>
              <a:t>Scenario / User Story / Feature</a:t>
            </a:r>
          </a:p>
        </p:txBody>
      </p:sp>
      <p:sp>
        <p:nvSpPr>
          <p:cNvPr id="3" name="Text Placeholder 2">
            <a:extLst>
              <a:ext uri="{FF2B5EF4-FFF2-40B4-BE49-F238E27FC236}">
                <a16:creationId xmlns:a16="http://schemas.microsoft.com/office/drawing/2014/main" id="{B3CFD73E-D2FD-3CF2-3027-EB556C2374FD}"/>
              </a:ext>
            </a:extLst>
          </p:cNvPr>
          <p:cNvSpPr>
            <a:spLocks noGrp="1"/>
          </p:cNvSpPr>
          <p:nvPr>
            <p:ph type="body" sz="quarter" idx="13"/>
          </p:nvPr>
        </p:nvSpPr>
        <p:spPr/>
        <p:txBody>
          <a:bodyPr/>
          <a:lstStyle/>
          <a:p>
            <a:r>
              <a:rPr lang="en-US" dirty="0"/>
              <a:t>Our Add Developer form uses old state and classes and doesn’t have any form validation.  We want to implement this as well as create an edit bio feature so that we can update our bios.  We can accomplish these things with React Hooks.</a:t>
            </a:r>
          </a:p>
        </p:txBody>
      </p:sp>
    </p:spTree>
    <p:extLst>
      <p:ext uri="{BB962C8B-B14F-4D97-AF65-F5344CB8AC3E}">
        <p14:creationId xmlns:p14="http://schemas.microsoft.com/office/powerpoint/2010/main" val="4143440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Practice</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122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Converting to Hooks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567678" y="1212170"/>
            <a:ext cx="8635721" cy="3832795"/>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context folder with </a:t>
            </a:r>
            <a:r>
              <a:rPr lang="en-US" sz="2800" dirty="0" err="1">
                <a:latin typeface="Arial" panose="020B0604020202020204" pitchFamily="34" charset="0"/>
                <a:cs typeface="Arial" panose="020B0604020202020204" pitchFamily="34" charset="0"/>
              </a:rPr>
              <a:t>index.js</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DeveloperContextProvider.js</a:t>
            </a:r>
            <a:r>
              <a:rPr lang="en-US" sz="2800" dirty="0">
                <a:latin typeface="Arial" panose="020B0604020202020204" pitchFamily="34" charset="0"/>
                <a:cs typeface="Arial" panose="020B0604020202020204" pitchFamily="34" charset="0"/>
              </a:rPr>
              <a:t> </a:t>
            </a:r>
          </a:p>
          <a:p>
            <a:pPr marL="742950" indent="-742950">
              <a:buAutoNum type="arabicPeriod"/>
            </a:pPr>
            <a:r>
              <a:rPr lang="en-US" sz="2800" dirty="0">
                <a:latin typeface="Arial" panose="020B0604020202020204" pitchFamily="34" charset="0"/>
                <a:cs typeface="Arial" panose="020B0604020202020204" pitchFamily="34" charset="0"/>
              </a:rPr>
              <a:t>Provide to App</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Access context from within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Call </a:t>
            </a:r>
            <a:r>
              <a:rPr lang="en-US" sz="2800" dirty="0" err="1">
                <a:latin typeface="Arial" panose="020B0604020202020204" pitchFamily="34" charset="0"/>
                <a:cs typeface="Arial" panose="020B0604020202020204" pitchFamily="34" charset="0"/>
              </a:rPr>
              <a:t>useEffect</a:t>
            </a:r>
            <a:r>
              <a:rPr lang="en-US" sz="2800" dirty="0">
                <a:latin typeface="Arial" panose="020B0604020202020204" pitchFamily="34" charset="0"/>
                <a:cs typeface="Arial" panose="020B0604020202020204" pitchFamily="34" charset="0"/>
              </a:rPr>
              <a:t> to make REST call</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Migrate REST call to separate API file</a:t>
            </a:r>
          </a:p>
          <a:p>
            <a:pPr marL="742950" indent="-742950">
              <a:buFont typeface="Arial" panose="020B0604020202020204" pitchFamily="34" charset="0"/>
              <a:buAutoNum type="arabicPeriod"/>
            </a:pPr>
            <a:endParaRPr lang="en-US" sz="2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136908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a:xfrm>
            <a:off x="3501843" y="261310"/>
            <a:ext cx="5188314" cy="607259"/>
          </a:xfrm>
        </p:spPr>
        <p:txBody>
          <a:bodyPr/>
          <a:lstStyle/>
          <a:p>
            <a:pPr algn="ctr"/>
            <a:r>
              <a:rPr lang="en-US" dirty="0"/>
              <a:t>#1 and #2</a:t>
            </a:r>
          </a:p>
        </p:txBody>
      </p:sp>
      <p:pic>
        <p:nvPicPr>
          <p:cNvPr id="3" name="Picture 2">
            <a:extLst>
              <a:ext uri="{FF2B5EF4-FFF2-40B4-BE49-F238E27FC236}">
                <a16:creationId xmlns:a16="http://schemas.microsoft.com/office/drawing/2014/main" id="{A86BF613-5ACA-B746-A691-3AA479905EB9}"/>
              </a:ext>
            </a:extLst>
          </p:cNvPr>
          <p:cNvPicPr>
            <a:picLocks noChangeAspect="1"/>
          </p:cNvPicPr>
          <p:nvPr/>
        </p:nvPicPr>
        <p:blipFill>
          <a:blip r:embed="rId2"/>
          <a:stretch>
            <a:fillRect/>
          </a:stretch>
        </p:blipFill>
        <p:spPr>
          <a:xfrm>
            <a:off x="6220044" y="1300775"/>
            <a:ext cx="5787844" cy="3821744"/>
          </a:xfrm>
          <a:prstGeom prst="rect">
            <a:avLst/>
          </a:prstGeom>
        </p:spPr>
      </p:pic>
      <p:pic>
        <p:nvPicPr>
          <p:cNvPr id="5" name="Picture 4">
            <a:extLst>
              <a:ext uri="{FF2B5EF4-FFF2-40B4-BE49-F238E27FC236}">
                <a16:creationId xmlns:a16="http://schemas.microsoft.com/office/drawing/2014/main" id="{28D8DB04-29A2-9948-B8C3-B5BD4DEF7DBD}"/>
              </a:ext>
            </a:extLst>
          </p:cNvPr>
          <p:cNvPicPr>
            <a:picLocks noChangeAspect="1"/>
          </p:cNvPicPr>
          <p:nvPr/>
        </p:nvPicPr>
        <p:blipFill>
          <a:blip r:embed="rId3"/>
          <a:stretch>
            <a:fillRect/>
          </a:stretch>
        </p:blipFill>
        <p:spPr>
          <a:xfrm>
            <a:off x="764343" y="1099972"/>
            <a:ext cx="4568739" cy="982451"/>
          </a:xfrm>
          <a:prstGeom prst="rect">
            <a:avLst/>
          </a:prstGeom>
        </p:spPr>
      </p:pic>
      <p:pic>
        <p:nvPicPr>
          <p:cNvPr id="4" name="Picture 3">
            <a:extLst>
              <a:ext uri="{FF2B5EF4-FFF2-40B4-BE49-F238E27FC236}">
                <a16:creationId xmlns:a16="http://schemas.microsoft.com/office/drawing/2014/main" id="{53B37869-91BB-8641-8CBF-3518EB938035}"/>
              </a:ext>
            </a:extLst>
          </p:cNvPr>
          <p:cNvPicPr>
            <a:picLocks noChangeAspect="1"/>
          </p:cNvPicPr>
          <p:nvPr/>
        </p:nvPicPr>
        <p:blipFill>
          <a:blip r:embed="rId4"/>
          <a:stretch>
            <a:fillRect/>
          </a:stretch>
        </p:blipFill>
        <p:spPr>
          <a:xfrm>
            <a:off x="423700" y="2313826"/>
            <a:ext cx="5271847" cy="4181707"/>
          </a:xfrm>
          <a:prstGeom prst="rect">
            <a:avLst/>
          </a:prstGeom>
        </p:spPr>
      </p:pic>
    </p:spTree>
    <p:extLst>
      <p:ext uri="{BB962C8B-B14F-4D97-AF65-F5344CB8AC3E}">
        <p14:creationId xmlns:p14="http://schemas.microsoft.com/office/powerpoint/2010/main" val="3655918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#3</a:t>
            </a:r>
          </a:p>
        </p:txBody>
      </p:sp>
      <p:pic>
        <p:nvPicPr>
          <p:cNvPr id="3" name="Picture 2">
            <a:extLst>
              <a:ext uri="{FF2B5EF4-FFF2-40B4-BE49-F238E27FC236}">
                <a16:creationId xmlns:a16="http://schemas.microsoft.com/office/drawing/2014/main" id="{58254EEC-F7A4-BD44-90C8-72F8C0811A1C}"/>
              </a:ext>
            </a:extLst>
          </p:cNvPr>
          <p:cNvPicPr>
            <a:picLocks noChangeAspect="1"/>
          </p:cNvPicPr>
          <p:nvPr/>
        </p:nvPicPr>
        <p:blipFill>
          <a:blip r:embed="rId2"/>
          <a:stretch>
            <a:fillRect/>
          </a:stretch>
        </p:blipFill>
        <p:spPr>
          <a:xfrm>
            <a:off x="2229412" y="804396"/>
            <a:ext cx="7733176" cy="6053604"/>
          </a:xfrm>
          <a:prstGeom prst="rect">
            <a:avLst/>
          </a:prstGeom>
        </p:spPr>
      </p:pic>
    </p:spTree>
    <p:extLst>
      <p:ext uri="{BB962C8B-B14F-4D97-AF65-F5344CB8AC3E}">
        <p14:creationId xmlns:p14="http://schemas.microsoft.com/office/powerpoint/2010/main" val="3847634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#4</a:t>
            </a:r>
          </a:p>
        </p:txBody>
      </p:sp>
      <p:pic>
        <p:nvPicPr>
          <p:cNvPr id="3" name="Picture 2">
            <a:extLst>
              <a:ext uri="{FF2B5EF4-FFF2-40B4-BE49-F238E27FC236}">
                <a16:creationId xmlns:a16="http://schemas.microsoft.com/office/drawing/2014/main" id="{238BF7F6-CF0B-E343-B5F9-463F88561829}"/>
              </a:ext>
            </a:extLst>
          </p:cNvPr>
          <p:cNvPicPr>
            <a:picLocks noChangeAspect="1"/>
          </p:cNvPicPr>
          <p:nvPr/>
        </p:nvPicPr>
        <p:blipFill>
          <a:blip r:embed="rId2"/>
          <a:stretch>
            <a:fillRect/>
          </a:stretch>
        </p:blipFill>
        <p:spPr>
          <a:xfrm>
            <a:off x="0" y="2211709"/>
            <a:ext cx="12192000" cy="2434581"/>
          </a:xfrm>
          <a:prstGeom prst="rect">
            <a:avLst/>
          </a:prstGeom>
        </p:spPr>
      </p:pic>
    </p:spTree>
    <p:extLst>
      <p:ext uri="{BB962C8B-B14F-4D97-AF65-F5344CB8AC3E}">
        <p14:creationId xmlns:p14="http://schemas.microsoft.com/office/powerpoint/2010/main" val="3778814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#5</a:t>
            </a:r>
          </a:p>
        </p:txBody>
      </p:sp>
      <p:pic>
        <p:nvPicPr>
          <p:cNvPr id="4" name="Picture 3">
            <a:extLst>
              <a:ext uri="{FF2B5EF4-FFF2-40B4-BE49-F238E27FC236}">
                <a16:creationId xmlns:a16="http://schemas.microsoft.com/office/drawing/2014/main" id="{7DC23A78-4ACB-3048-BB18-CBF968460A96}"/>
              </a:ext>
            </a:extLst>
          </p:cNvPr>
          <p:cNvPicPr>
            <a:picLocks noChangeAspect="1"/>
          </p:cNvPicPr>
          <p:nvPr/>
        </p:nvPicPr>
        <p:blipFill>
          <a:blip r:embed="rId2"/>
          <a:stretch>
            <a:fillRect/>
          </a:stretch>
        </p:blipFill>
        <p:spPr>
          <a:xfrm>
            <a:off x="3244256" y="1078968"/>
            <a:ext cx="5703487" cy="5710253"/>
          </a:xfrm>
          <a:prstGeom prst="rect">
            <a:avLst/>
          </a:prstGeom>
        </p:spPr>
      </p:pic>
    </p:spTree>
    <p:extLst>
      <p:ext uri="{BB962C8B-B14F-4D97-AF65-F5344CB8AC3E}">
        <p14:creationId xmlns:p14="http://schemas.microsoft.com/office/powerpoint/2010/main" val="392933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err="1">
                <a:solidFill>
                  <a:schemeClr val="bg1"/>
                </a:solidFill>
              </a:rPr>
              <a:t>useParams</a:t>
            </a:r>
            <a:r>
              <a:rPr lang="en-US" dirty="0">
                <a:solidFill>
                  <a:schemeClr val="bg1"/>
                </a:solidFill>
              </a:rPr>
              <a:t>() Router Hook</a:t>
            </a:r>
            <a:endParaRPr lang="en-US" sz="2133" dirty="0">
              <a:solidFill>
                <a:schemeClr val="bg1"/>
              </a:solidFill>
            </a:endParaRPr>
          </a:p>
        </p:txBody>
      </p:sp>
    </p:spTree>
    <p:custDataLst>
      <p:tags r:id="rId1"/>
    </p:custDataLst>
    <p:extLst>
      <p:ext uri="{BB962C8B-B14F-4D97-AF65-F5344CB8AC3E}">
        <p14:creationId xmlns:p14="http://schemas.microsoft.com/office/powerpoint/2010/main" val="1947051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useParams</a:t>
            </a:r>
            <a:r>
              <a:rPr lang="en-US" sz="3200" dirty="0">
                <a:solidFill>
                  <a:schemeClr val="bg1">
                    <a:lumMod val="85000"/>
                  </a:schemeClr>
                </a:solidFill>
              </a:rPr>
              <a:t>()</a:t>
            </a:r>
          </a:p>
        </p:txBody>
      </p:sp>
      <p:sp>
        <p:nvSpPr>
          <p:cNvPr id="9" name="Text Placeholder 2">
            <a:extLst>
              <a:ext uri="{FF2B5EF4-FFF2-40B4-BE49-F238E27FC236}">
                <a16:creationId xmlns:a16="http://schemas.microsoft.com/office/drawing/2014/main" id="{ABC27894-7C3F-C840-8B98-D5B5F98E1CB9}"/>
              </a:ext>
            </a:extLst>
          </p:cNvPr>
          <p:cNvSpPr>
            <a:spLocks noGrp="1"/>
          </p:cNvSpPr>
          <p:nvPr>
            <p:ph type="body" sz="quarter" idx="13"/>
          </p:nvPr>
        </p:nvSpPr>
        <p:spPr>
          <a:xfrm>
            <a:off x="2460702" y="1120528"/>
            <a:ext cx="7456449" cy="653767"/>
          </a:xfrm>
        </p:spPr>
        <p:txBody>
          <a:bodyPr>
            <a:normAutofit/>
          </a:bodyPr>
          <a:lstStyle/>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Create parameterized route with : syntax</a:t>
            </a:r>
          </a:p>
        </p:txBody>
      </p:sp>
      <p:sp>
        <p:nvSpPr>
          <p:cNvPr id="7" name="Rectangle 6">
            <a:extLst>
              <a:ext uri="{FF2B5EF4-FFF2-40B4-BE49-F238E27FC236}">
                <a16:creationId xmlns:a16="http://schemas.microsoft.com/office/drawing/2014/main" id="{29FBF354-2B09-364D-9FE2-7E18FB1E879B}"/>
              </a:ext>
            </a:extLst>
          </p:cNvPr>
          <p:cNvSpPr/>
          <p:nvPr/>
        </p:nvSpPr>
        <p:spPr>
          <a:xfrm>
            <a:off x="4124723" y="6180821"/>
            <a:ext cx="3942554" cy="369332"/>
          </a:xfrm>
          <a:prstGeom prst="rect">
            <a:avLst/>
          </a:prstGeom>
        </p:spPr>
        <p:txBody>
          <a:bodyPr wrap="none">
            <a:spAutoFit/>
          </a:bodyPr>
          <a:lstStyle/>
          <a:p>
            <a:r>
              <a:rPr lang="en-US" dirty="0">
                <a:solidFill>
                  <a:srgbClr val="FFC000"/>
                </a:solidFill>
                <a:hlinkClick r:id="rId3">
                  <a:extLst>
                    <a:ext uri="{A12FA001-AC4F-418D-AE19-62706E023703}">
                      <ahyp:hlinkClr xmlns:ahyp="http://schemas.microsoft.com/office/drawing/2018/hyperlinkcolor" val="tx"/>
                    </a:ext>
                  </a:extLst>
                </a:hlinkClick>
              </a:rPr>
              <a:t>https://reactrouter.com/web/api/Hooks</a:t>
            </a:r>
            <a:endParaRPr lang="en-US" dirty="0">
              <a:solidFill>
                <a:srgbClr val="FFC000"/>
              </a:solidFill>
            </a:endParaRPr>
          </a:p>
        </p:txBody>
      </p:sp>
      <p:pic>
        <p:nvPicPr>
          <p:cNvPr id="10" name="Picture 9">
            <a:extLst>
              <a:ext uri="{FF2B5EF4-FFF2-40B4-BE49-F238E27FC236}">
                <a16:creationId xmlns:a16="http://schemas.microsoft.com/office/drawing/2014/main" id="{E98A08BD-D141-E843-9D0D-F91D1391C9BC}"/>
              </a:ext>
            </a:extLst>
          </p:cNvPr>
          <p:cNvPicPr>
            <a:picLocks noChangeAspect="1"/>
          </p:cNvPicPr>
          <p:nvPr/>
        </p:nvPicPr>
        <p:blipFill>
          <a:blip r:embed="rId4"/>
          <a:stretch>
            <a:fillRect/>
          </a:stretch>
        </p:blipFill>
        <p:spPr>
          <a:xfrm>
            <a:off x="1786251" y="1774295"/>
            <a:ext cx="8355361" cy="4062128"/>
          </a:xfrm>
          <a:prstGeom prst="rect">
            <a:avLst/>
          </a:prstGeom>
        </p:spPr>
      </p:pic>
    </p:spTree>
    <p:extLst>
      <p:ext uri="{BB962C8B-B14F-4D97-AF65-F5344CB8AC3E}">
        <p14:creationId xmlns:p14="http://schemas.microsoft.com/office/powerpoint/2010/main" val="18868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useParams</a:t>
            </a:r>
            <a:r>
              <a:rPr lang="en-US" sz="3200" dirty="0">
                <a:solidFill>
                  <a:schemeClr val="bg1">
                    <a:lumMod val="85000"/>
                  </a:schemeClr>
                </a:solidFill>
              </a:rPr>
              <a:t>()</a:t>
            </a:r>
          </a:p>
        </p:txBody>
      </p:sp>
      <p:sp>
        <p:nvSpPr>
          <p:cNvPr id="9" name="Text Placeholder 2">
            <a:extLst>
              <a:ext uri="{FF2B5EF4-FFF2-40B4-BE49-F238E27FC236}">
                <a16:creationId xmlns:a16="http://schemas.microsoft.com/office/drawing/2014/main" id="{ABC27894-7C3F-C840-8B98-D5B5F98E1CB9}"/>
              </a:ext>
            </a:extLst>
          </p:cNvPr>
          <p:cNvSpPr>
            <a:spLocks noGrp="1"/>
          </p:cNvSpPr>
          <p:nvPr>
            <p:ph type="body" sz="quarter" idx="13"/>
          </p:nvPr>
        </p:nvSpPr>
        <p:spPr>
          <a:xfrm>
            <a:off x="3830332" y="1090791"/>
            <a:ext cx="4267200" cy="653767"/>
          </a:xfrm>
        </p:spPr>
        <p:txBody>
          <a:bodyPr>
            <a:normAutofit fontScale="92500"/>
          </a:bodyPr>
          <a:lstStyle/>
          <a:p>
            <a:pPr marL="742950" indent="-742950">
              <a:buFont typeface="+mj-lt"/>
              <a:buAutoNum type="arabicPeriod" startAt="2"/>
            </a:pPr>
            <a:r>
              <a:rPr lang="en-US" sz="2800" dirty="0">
                <a:latin typeface="Arial" panose="020B0604020202020204" pitchFamily="34" charset="0"/>
                <a:cs typeface="Arial" panose="020B0604020202020204" pitchFamily="34" charset="0"/>
              </a:rPr>
              <a:t>Create navigation link</a:t>
            </a:r>
          </a:p>
        </p:txBody>
      </p:sp>
      <p:pic>
        <p:nvPicPr>
          <p:cNvPr id="3" name="Picture 2">
            <a:extLst>
              <a:ext uri="{FF2B5EF4-FFF2-40B4-BE49-F238E27FC236}">
                <a16:creationId xmlns:a16="http://schemas.microsoft.com/office/drawing/2014/main" id="{BB5D7EA6-C65E-E346-8391-856D5E2B174A}"/>
              </a:ext>
            </a:extLst>
          </p:cNvPr>
          <p:cNvPicPr>
            <a:picLocks noChangeAspect="1"/>
          </p:cNvPicPr>
          <p:nvPr/>
        </p:nvPicPr>
        <p:blipFill>
          <a:blip r:embed="rId3"/>
          <a:stretch>
            <a:fillRect/>
          </a:stretch>
        </p:blipFill>
        <p:spPr>
          <a:xfrm>
            <a:off x="1984916" y="1635915"/>
            <a:ext cx="8408020" cy="4283978"/>
          </a:xfrm>
          <a:prstGeom prst="rect">
            <a:avLst/>
          </a:prstGeom>
        </p:spPr>
      </p:pic>
      <p:sp>
        <p:nvSpPr>
          <p:cNvPr id="2" name="Rectangle 1">
            <a:extLst>
              <a:ext uri="{FF2B5EF4-FFF2-40B4-BE49-F238E27FC236}">
                <a16:creationId xmlns:a16="http://schemas.microsoft.com/office/drawing/2014/main" id="{FA5F91E3-D4D2-2841-A153-0DA47A0A35EC}"/>
              </a:ext>
            </a:extLst>
          </p:cNvPr>
          <p:cNvSpPr/>
          <p:nvPr/>
        </p:nvSpPr>
        <p:spPr>
          <a:xfrm>
            <a:off x="4217649" y="6203124"/>
            <a:ext cx="3942554" cy="369332"/>
          </a:xfrm>
          <a:prstGeom prst="rect">
            <a:avLst/>
          </a:prstGeom>
        </p:spPr>
        <p:txBody>
          <a:bodyPr wrap="none">
            <a:spAutoFit/>
          </a:bodyPr>
          <a:lstStyle/>
          <a:p>
            <a:r>
              <a:rPr lang="en-US" dirty="0">
                <a:solidFill>
                  <a:srgbClr val="FFC000"/>
                </a:solidFill>
                <a:hlinkClick r:id="rId4">
                  <a:extLst>
                    <a:ext uri="{A12FA001-AC4F-418D-AE19-62706E023703}">
                      <ahyp:hlinkClr xmlns:ahyp="http://schemas.microsoft.com/office/drawing/2018/hyperlinkcolor" val="tx"/>
                    </a:ext>
                  </a:extLst>
                </a:hlinkClick>
              </a:rPr>
              <a:t>https://reactrouter.com/web/api/Hooks</a:t>
            </a:r>
            <a:endParaRPr lang="en-US" dirty="0">
              <a:solidFill>
                <a:srgbClr val="FFC000"/>
              </a:solidFill>
            </a:endParaRPr>
          </a:p>
        </p:txBody>
      </p:sp>
      <p:cxnSp>
        <p:nvCxnSpPr>
          <p:cNvPr id="5" name="Straight Arrow Connector 4">
            <a:extLst>
              <a:ext uri="{FF2B5EF4-FFF2-40B4-BE49-F238E27FC236}">
                <a16:creationId xmlns:a16="http://schemas.microsoft.com/office/drawing/2014/main" id="{A4D3A654-A781-5A48-9034-8CEFA5FB8834}"/>
              </a:ext>
            </a:extLst>
          </p:cNvPr>
          <p:cNvCxnSpPr>
            <a:cxnSpLocks/>
          </p:cNvCxnSpPr>
          <p:nvPr/>
        </p:nvCxnSpPr>
        <p:spPr>
          <a:xfrm flipH="1">
            <a:off x="8160203" y="3429000"/>
            <a:ext cx="99134" cy="88280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8238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useParams</a:t>
            </a:r>
            <a:r>
              <a:rPr lang="en-US" sz="3200" dirty="0">
                <a:solidFill>
                  <a:schemeClr val="bg1">
                    <a:lumMod val="85000"/>
                  </a:schemeClr>
                </a:solidFill>
              </a:rPr>
              <a:t>()</a:t>
            </a:r>
          </a:p>
        </p:txBody>
      </p:sp>
      <p:sp>
        <p:nvSpPr>
          <p:cNvPr id="9" name="Text Placeholder 2">
            <a:extLst>
              <a:ext uri="{FF2B5EF4-FFF2-40B4-BE49-F238E27FC236}">
                <a16:creationId xmlns:a16="http://schemas.microsoft.com/office/drawing/2014/main" id="{ABC27894-7C3F-C840-8B98-D5B5F98E1CB9}"/>
              </a:ext>
            </a:extLst>
          </p:cNvPr>
          <p:cNvSpPr>
            <a:spLocks noGrp="1"/>
          </p:cNvSpPr>
          <p:nvPr>
            <p:ph type="body" sz="quarter" idx="13"/>
          </p:nvPr>
        </p:nvSpPr>
        <p:spPr>
          <a:xfrm>
            <a:off x="3100911" y="1098226"/>
            <a:ext cx="5990175" cy="653767"/>
          </a:xfrm>
        </p:spPr>
        <p:txBody>
          <a:bodyPr>
            <a:normAutofit fontScale="92500" lnSpcReduction="20000"/>
          </a:bodyPr>
          <a:lstStyle/>
          <a:p>
            <a:pPr marL="742950" indent="-742950">
              <a:buFont typeface="+mj-lt"/>
              <a:buAutoNum type="arabicPeriod" startAt="3"/>
            </a:pPr>
            <a:r>
              <a:rPr lang="en-US" sz="2800" dirty="0">
                <a:latin typeface="Arial" panose="020B0604020202020204" pitchFamily="34" charset="0"/>
                <a:cs typeface="Arial" panose="020B0604020202020204" pitchFamily="34" charset="0"/>
              </a:rPr>
              <a:t>Access parameter with </a:t>
            </a:r>
            <a:r>
              <a:rPr lang="en-US" sz="2800" dirty="0" err="1">
                <a:latin typeface="Arial" panose="020B0604020202020204" pitchFamily="34" charset="0"/>
                <a:cs typeface="Arial" panose="020B0604020202020204" pitchFamily="34" charset="0"/>
              </a:rPr>
              <a:t>useParams</a:t>
            </a:r>
            <a:r>
              <a:rPr lang="en-US" sz="28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FA5F91E3-D4D2-2841-A153-0DA47A0A35EC}"/>
              </a:ext>
            </a:extLst>
          </p:cNvPr>
          <p:cNvSpPr/>
          <p:nvPr/>
        </p:nvSpPr>
        <p:spPr>
          <a:xfrm>
            <a:off x="4217649" y="6203124"/>
            <a:ext cx="3942554" cy="369332"/>
          </a:xfrm>
          <a:prstGeom prst="rect">
            <a:avLst/>
          </a:prstGeom>
        </p:spPr>
        <p:txBody>
          <a:bodyPr wrap="none">
            <a:spAutoFit/>
          </a:bodyPr>
          <a:lstStyle/>
          <a:p>
            <a:r>
              <a:rPr lang="en-US" dirty="0">
                <a:solidFill>
                  <a:srgbClr val="FFC000"/>
                </a:solidFill>
                <a:hlinkClick r:id="rId3">
                  <a:extLst>
                    <a:ext uri="{A12FA001-AC4F-418D-AE19-62706E023703}">
                      <ahyp:hlinkClr xmlns:ahyp="http://schemas.microsoft.com/office/drawing/2018/hyperlinkcolor" val="tx"/>
                    </a:ext>
                  </a:extLst>
                </a:hlinkClick>
              </a:rPr>
              <a:t>https://reactrouter.com/web/api/Hooks</a:t>
            </a:r>
            <a:endParaRPr lang="en-US" dirty="0">
              <a:solidFill>
                <a:srgbClr val="FFC000"/>
              </a:solidFill>
            </a:endParaRPr>
          </a:p>
        </p:txBody>
      </p:sp>
      <p:pic>
        <p:nvPicPr>
          <p:cNvPr id="3" name="Picture 2">
            <a:extLst>
              <a:ext uri="{FF2B5EF4-FFF2-40B4-BE49-F238E27FC236}">
                <a16:creationId xmlns:a16="http://schemas.microsoft.com/office/drawing/2014/main" id="{9E5F4ACC-1BBE-8F48-9B34-23048A695220}"/>
              </a:ext>
            </a:extLst>
          </p:cNvPr>
          <p:cNvPicPr>
            <a:picLocks noChangeAspect="1"/>
          </p:cNvPicPr>
          <p:nvPr/>
        </p:nvPicPr>
        <p:blipFill>
          <a:blip r:embed="rId4"/>
          <a:stretch>
            <a:fillRect/>
          </a:stretch>
        </p:blipFill>
        <p:spPr>
          <a:xfrm>
            <a:off x="1111248" y="2064074"/>
            <a:ext cx="9969500" cy="3695700"/>
          </a:xfrm>
          <a:prstGeom prst="rect">
            <a:avLst/>
          </a:prstGeom>
        </p:spPr>
      </p:pic>
    </p:spTree>
    <p:extLst>
      <p:ext uri="{BB962C8B-B14F-4D97-AF65-F5344CB8AC3E}">
        <p14:creationId xmlns:p14="http://schemas.microsoft.com/office/powerpoint/2010/main" val="5501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390903"/>
            <a:ext cx="8521540" cy="3662990"/>
          </a:xfrm>
          <a:prstGeom prst="rect">
            <a:avLst/>
          </a:prstGeom>
        </p:spPr>
        <p:txBody>
          <a:bodyPr wrap="square">
            <a:spAutoFit/>
          </a:bodyPr>
          <a:lstStyle/>
          <a:p>
            <a:pPr algn="ctr">
              <a:spcAft>
                <a:spcPts val="1600"/>
              </a:spcAft>
            </a:pPr>
            <a:r>
              <a:rPr lang="en-US" sz="3200" b="1" dirty="0">
                <a:solidFill>
                  <a:schemeClr val="bg1">
                    <a:lumMod val="85000"/>
                  </a:schemeClr>
                </a:solidFill>
              </a:rPr>
              <a:t>Benefits of Hooks</a:t>
            </a:r>
          </a:p>
          <a:p>
            <a:pPr marL="914355" indent="-457200">
              <a:buFont typeface="Arial" panose="020B0604020202020204" pitchFamily="34" charset="0"/>
              <a:buChar char="•"/>
            </a:pPr>
            <a:r>
              <a:rPr lang="en-US" sz="2667" dirty="0">
                <a:solidFill>
                  <a:srgbClr val="C4E3B0"/>
                </a:solidFill>
              </a:rPr>
              <a:t>Use State without writing a class</a:t>
            </a:r>
          </a:p>
          <a:p>
            <a:pPr marL="914355" indent="-457200">
              <a:buFont typeface="Arial" panose="020B0604020202020204" pitchFamily="34" charset="0"/>
              <a:buChar char="•"/>
            </a:pPr>
            <a:r>
              <a:rPr lang="en-US" sz="2667" dirty="0">
                <a:solidFill>
                  <a:srgbClr val="C4E3B0"/>
                </a:solidFill>
              </a:rPr>
              <a:t>Use State and stateful logic across multiple components without passing as props</a:t>
            </a:r>
          </a:p>
          <a:p>
            <a:pPr marL="914355" indent="-457200">
              <a:buFont typeface="Arial" panose="020B0604020202020204" pitchFamily="34" charset="0"/>
              <a:buChar char="•"/>
            </a:pPr>
            <a:r>
              <a:rPr lang="en-US" sz="2667" dirty="0">
                <a:solidFill>
                  <a:srgbClr val="C4E3B0"/>
                </a:solidFill>
              </a:rPr>
              <a:t>More direct API for props, state, context..</a:t>
            </a:r>
          </a:p>
          <a:p>
            <a:pPr marL="914355" indent="-457200">
              <a:buFont typeface="Arial" panose="020B0604020202020204" pitchFamily="34" charset="0"/>
              <a:buChar char="•"/>
            </a:pPr>
            <a:r>
              <a:rPr lang="en-US" sz="2667" dirty="0">
                <a:solidFill>
                  <a:srgbClr val="C4E3B0"/>
                </a:solidFill>
              </a:rPr>
              <a:t>Less reliance on classes</a:t>
            </a:r>
          </a:p>
          <a:p>
            <a:pPr marL="914355" indent="-457200">
              <a:buFont typeface="Arial" panose="020B0604020202020204" pitchFamily="34" charset="0"/>
              <a:buChar char="•"/>
            </a:pPr>
            <a:r>
              <a:rPr lang="en-US" sz="2667" dirty="0">
                <a:solidFill>
                  <a:srgbClr val="C4E3B0"/>
                </a:solidFill>
              </a:rPr>
              <a:t>Parameterized routes</a:t>
            </a:r>
          </a:p>
          <a:p>
            <a:pPr marL="685749" indent="-228594">
              <a:buFont typeface="Arial" panose="020B0604020202020204" pitchFamily="34" charset="0"/>
              <a:buChar char="•"/>
            </a:pPr>
            <a:endParaRPr lang="en-US" sz="2667" dirty="0">
              <a:solidFill>
                <a:srgbClr val="C4E3B0"/>
              </a:solidFill>
            </a:endParaRP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Practice</a:t>
            </a:r>
            <a:endParaRPr lang="en-US" sz="2133" dirty="0">
              <a:solidFill>
                <a:schemeClr val="bg1"/>
              </a:solidFill>
            </a:endParaRPr>
          </a:p>
        </p:txBody>
      </p:sp>
    </p:spTree>
    <p:custDataLst>
      <p:tags r:id="rId1"/>
    </p:custDataLst>
    <p:extLst>
      <p:ext uri="{BB962C8B-B14F-4D97-AF65-F5344CB8AC3E}">
        <p14:creationId xmlns:p14="http://schemas.microsoft.com/office/powerpoint/2010/main" val="147668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Edit Developer Page</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245112" y="1212171"/>
            <a:ext cx="8958287" cy="4199888"/>
          </a:xfrm>
        </p:spPr>
        <p:txBody>
          <a:bodyPr>
            <a:normAutofit fontScale="92500" lnSpcReduction="10000"/>
          </a:bodyPr>
          <a:lstStyle/>
          <a:p>
            <a:pPr marL="742950" indent="-742950">
              <a:buAutoNum type="arabicPeriod"/>
            </a:pPr>
            <a:r>
              <a:rPr lang="en-US" sz="2800" dirty="0">
                <a:latin typeface="Arial" panose="020B0604020202020204" pitchFamily="34" charset="0"/>
                <a:cs typeface="Arial" panose="020B0604020202020204" pitchFamily="34" charset="0"/>
              </a:rPr>
              <a:t>Migrate Form to a </a:t>
            </a:r>
            <a:r>
              <a:rPr lang="en-US" sz="2800" dirty="0" err="1">
                <a:latin typeface="Arial" panose="020B0604020202020204" pitchFamily="34" charset="0"/>
                <a:cs typeface="Arial" panose="020B0604020202020204" pitchFamily="34" charset="0"/>
              </a:rPr>
              <a:t>DeveloperForm</a:t>
            </a:r>
            <a:r>
              <a:rPr lang="en-US" sz="2800" dirty="0">
                <a:latin typeface="Arial" panose="020B0604020202020204" pitchFamily="34" charset="0"/>
                <a:cs typeface="Arial" panose="020B0604020202020204" pitchFamily="34" charset="0"/>
              </a:rPr>
              <a:t> functional component. </a:t>
            </a:r>
          </a:p>
          <a:p>
            <a:pPr marL="742950" indent="-742950">
              <a:buAutoNum type="arabicPeriod"/>
            </a:pPr>
            <a:r>
              <a:rPr lang="en-US" sz="2800" dirty="0">
                <a:latin typeface="Arial" panose="020B0604020202020204" pitchFamily="34" charset="0"/>
                <a:cs typeface="Arial" panose="020B0604020202020204" pitchFamily="34" charset="0"/>
              </a:rPr>
              <a:t>Update </a:t>
            </a:r>
            <a:r>
              <a:rPr lang="en-US" sz="2800" dirty="0" err="1">
                <a:latin typeface="Arial" panose="020B0604020202020204" pitchFamily="34" charset="0"/>
                <a:cs typeface="Arial" panose="020B0604020202020204" pitchFamily="34" charset="0"/>
              </a:rPr>
              <a:t>AddDeveloper.js</a:t>
            </a:r>
            <a:r>
              <a:rPr lang="en-US" sz="2800" dirty="0">
                <a:latin typeface="Arial" panose="020B0604020202020204" pitchFamily="34" charset="0"/>
                <a:cs typeface="Arial" panose="020B0604020202020204" pitchFamily="34" charset="0"/>
              </a:rPr>
              <a:t> to use </a:t>
            </a:r>
            <a:r>
              <a:rPr lang="en-US" sz="2800" dirty="0" err="1">
                <a:latin typeface="Arial" panose="020B0604020202020204" pitchFamily="34" charset="0"/>
                <a:cs typeface="Arial" panose="020B0604020202020204" pitchFamily="34" charset="0"/>
              </a:rPr>
              <a:t>DeveloperForm</a:t>
            </a:r>
            <a:endParaRPr lang="en-US" sz="2800" dirty="0">
              <a:latin typeface="Arial" panose="020B0604020202020204" pitchFamily="34" charset="0"/>
              <a:cs typeface="Arial" panose="020B0604020202020204" pitchFamily="34" charset="0"/>
            </a:endParaRPr>
          </a:p>
          <a:p>
            <a:pPr marL="1047742" lvl="1" indent="-742950"/>
            <a:r>
              <a:rPr lang="en-US" sz="2267" dirty="0">
                <a:latin typeface="Arial" panose="020B0604020202020204" pitchFamily="34" charset="0"/>
                <a:cs typeface="Arial" panose="020B0604020202020204" pitchFamily="34" charset="0"/>
              </a:rPr>
              <a:t>Send empty dev object</a:t>
            </a:r>
          </a:p>
          <a:p>
            <a:pPr marL="1047742" lvl="1" indent="-742950"/>
            <a:r>
              <a:rPr lang="en-US" sz="2267" dirty="0">
                <a:latin typeface="Arial" panose="020B0604020202020204" pitchFamily="34" charset="0"/>
                <a:cs typeface="Arial" panose="020B0604020202020204" pitchFamily="34" charset="0"/>
              </a:rPr>
              <a:t>Send event handler that makes POST request</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Update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have ‘Edit’ button with parameterized route</a:t>
            </a: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Add route to </a:t>
            </a:r>
            <a:r>
              <a:rPr lang="en-US" sz="2800" dirty="0" err="1">
                <a:latin typeface="Arial" panose="020B0604020202020204" pitchFamily="34" charset="0"/>
                <a:cs typeface="Arial" panose="020B0604020202020204" pitchFamily="34" charset="0"/>
              </a:rPr>
              <a:t>App.js</a:t>
            </a:r>
            <a:endParaRPr lang="en-US" sz="2800" dirty="0">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r>
              <a:rPr lang="en-US" sz="2800" dirty="0">
                <a:latin typeface="Arial" panose="020B0604020202020204" pitchFamily="34" charset="0"/>
                <a:cs typeface="Arial" panose="020B0604020202020204" pitchFamily="34" charset="0"/>
              </a:rPr>
              <a:t>Create </a:t>
            </a:r>
            <a:r>
              <a:rPr lang="en-US" sz="2800" dirty="0" err="1">
                <a:latin typeface="Arial" panose="020B0604020202020204" pitchFamily="34" charset="0"/>
                <a:cs typeface="Arial" panose="020B0604020202020204" pitchFamily="34" charset="0"/>
              </a:rPr>
              <a:t>EditDeveloper.js</a:t>
            </a:r>
            <a:r>
              <a:rPr lang="en-US" sz="2800" dirty="0">
                <a:latin typeface="Arial" panose="020B0604020202020204" pitchFamily="34" charset="0"/>
                <a:cs typeface="Arial" panose="020B0604020202020204" pitchFamily="34" charset="0"/>
              </a:rPr>
              <a:t> and use </a:t>
            </a:r>
            <a:r>
              <a:rPr lang="en-US" sz="2800" dirty="0" err="1">
                <a:latin typeface="Arial" panose="020B0604020202020204" pitchFamily="34" charset="0"/>
                <a:cs typeface="Arial" panose="020B0604020202020204" pitchFamily="34" charset="0"/>
              </a:rPr>
              <a:t>DeveloperForm</a:t>
            </a:r>
            <a:r>
              <a:rPr lang="en-US" sz="2800" dirty="0">
                <a:latin typeface="Arial" panose="020B0604020202020204" pitchFamily="34" charset="0"/>
                <a:cs typeface="Arial" panose="020B0604020202020204" pitchFamily="34" charset="0"/>
              </a:rPr>
              <a:t>. </a:t>
            </a:r>
          </a:p>
          <a:p>
            <a:pPr marL="1047742" lvl="1" indent="-742950"/>
            <a:r>
              <a:rPr lang="en-US" sz="2267" dirty="0">
                <a:latin typeface="Arial" panose="020B0604020202020204" pitchFamily="34" charset="0"/>
                <a:cs typeface="Arial" panose="020B0604020202020204" pitchFamily="34" charset="0"/>
              </a:rPr>
              <a:t>Send developer object to be edited </a:t>
            </a:r>
          </a:p>
          <a:p>
            <a:pPr marL="1047742" lvl="1" indent="-742950"/>
            <a:r>
              <a:rPr lang="en-US" sz="2267" dirty="0">
                <a:latin typeface="Arial" panose="020B0604020202020204" pitchFamily="34" charset="0"/>
                <a:cs typeface="Arial" panose="020B0604020202020204" pitchFamily="34" charset="0"/>
              </a:rPr>
              <a:t>Send event handler that makes PUT request</a:t>
            </a:r>
          </a:p>
          <a:p>
            <a:pPr marL="1047742" lvl="1" indent="-742950">
              <a:buFont typeface="Arial" panose="020B0604020202020204" pitchFamily="34" charset="0"/>
              <a:buAutoNum type="arabicPeriod"/>
            </a:pPr>
            <a:endParaRPr lang="en-US" sz="2267" dirty="0">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endParaRPr lang="en-US" sz="2800" dirty="0">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endParaRPr lang="en-US" sz="2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1415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#1</a:t>
            </a:r>
          </a:p>
        </p:txBody>
      </p:sp>
      <p:pic>
        <p:nvPicPr>
          <p:cNvPr id="3" name="Picture 2">
            <a:extLst>
              <a:ext uri="{FF2B5EF4-FFF2-40B4-BE49-F238E27FC236}">
                <a16:creationId xmlns:a16="http://schemas.microsoft.com/office/drawing/2014/main" id="{E1A5117F-750A-FA42-85F6-6496A67522D4}"/>
              </a:ext>
            </a:extLst>
          </p:cNvPr>
          <p:cNvPicPr>
            <a:picLocks noChangeAspect="1"/>
          </p:cNvPicPr>
          <p:nvPr/>
        </p:nvPicPr>
        <p:blipFill>
          <a:blip r:embed="rId2"/>
          <a:stretch>
            <a:fillRect/>
          </a:stretch>
        </p:blipFill>
        <p:spPr>
          <a:xfrm>
            <a:off x="1646573" y="829766"/>
            <a:ext cx="8898853" cy="5708565"/>
          </a:xfrm>
          <a:prstGeom prst="rect">
            <a:avLst/>
          </a:prstGeom>
        </p:spPr>
      </p:pic>
    </p:spTree>
    <p:extLst>
      <p:ext uri="{BB962C8B-B14F-4D97-AF65-F5344CB8AC3E}">
        <p14:creationId xmlns:p14="http://schemas.microsoft.com/office/powerpoint/2010/main" val="2687854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#1 - continued</a:t>
            </a:r>
          </a:p>
        </p:txBody>
      </p:sp>
      <p:pic>
        <p:nvPicPr>
          <p:cNvPr id="4" name="Picture 3">
            <a:extLst>
              <a:ext uri="{FF2B5EF4-FFF2-40B4-BE49-F238E27FC236}">
                <a16:creationId xmlns:a16="http://schemas.microsoft.com/office/drawing/2014/main" id="{5EDAD3CE-DD77-B244-AC25-EEB7116B0562}"/>
              </a:ext>
            </a:extLst>
          </p:cNvPr>
          <p:cNvPicPr>
            <a:picLocks noChangeAspect="1"/>
          </p:cNvPicPr>
          <p:nvPr/>
        </p:nvPicPr>
        <p:blipFill>
          <a:blip r:embed="rId2"/>
          <a:stretch>
            <a:fillRect/>
          </a:stretch>
        </p:blipFill>
        <p:spPr>
          <a:xfrm>
            <a:off x="2419331" y="850022"/>
            <a:ext cx="7869527" cy="5495022"/>
          </a:xfrm>
          <a:prstGeom prst="rect">
            <a:avLst/>
          </a:prstGeom>
        </p:spPr>
      </p:pic>
    </p:spTree>
    <p:extLst>
      <p:ext uri="{BB962C8B-B14F-4D97-AF65-F5344CB8AC3E}">
        <p14:creationId xmlns:p14="http://schemas.microsoft.com/office/powerpoint/2010/main" val="1204622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#1 - continued</a:t>
            </a:r>
          </a:p>
        </p:txBody>
      </p:sp>
      <p:pic>
        <p:nvPicPr>
          <p:cNvPr id="3" name="Picture 2">
            <a:extLst>
              <a:ext uri="{FF2B5EF4-FFF2-40B4-BE49-F238E27FC236}">
                <a16:creationId xmlns:a16="http://schemas.microsoft.com/office/drawing/2014/main" id="{0E8C96F9-71B0-9E40-9605-D0BC4BA5CDFB}"/>
              </a:ext>
            </a:extLst>
          </p:cNvPr>
          <p:cNvPicPr>
            <a:picLocks noChangeAspect="1"/>
          </p:cNvPicPr>
          <p:nvPr/>
        </p:nvPicPr>
        <p:blipFill>
          <a:blip r:embed="rId2"/>
          <a:stretch>
            <a:fillRect/>
          </a:stretch>
        </p:blipFill>
        <p:spPr>
          <a:xfrm>
            <a:off x="0" y="958516"/>
            <a:ext cx="12192000" cy="4940968"/>
          </a:xfrm>
          <a:prstGeom prst="rect">
            <a:avLst/>
          </a:prstGeom>
        </p:spPr>
      </p:pic>
    </p:spTree>
    <p:extLst>
      <p:ext uri="{BB962C8B-B14F-4D97-AF65-F5344CB8AC3E}">
        <p14:creationId xmlns:p14="http://schemas.microsoft.com/office/powerpoint/2010/main" val="1751290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68779"/>
            <a:ext cx="4557100" cy="607259"/>
          </a:xfrm>
        </p:spPr>
        <p:txBody>
          <a:bodyPr/>
          <a:lstStyle/>
          <a:p>
            <a:pPr algn="ctr"/>
            <a:r>
              <a:rPr lang="en-US" dirty="0"/>
              <a:t>#2</a:t>
            </a:r>
          </a:p>
        </p:txBody>
      </p:sp>
      <p:pic>
        <p:nvPicPr>
          <p:cNvPr id="4" name="Picture 3">
            <a:extLst>
              <a:ext uri="{FF2B5EF4-FFF2-40B4-BE49-F238E27FC236}">
                <a16:creationId xmlns:a16="http://schemas.microsoft.com/office/drawing/2014/main" id="{9297F409-C985-B844-BFF4-11FC19545A29}"/>
              </a:ext>
            </a:extLst>
          </p:cNvPr>
          <p:cNvPicPr>
            <a:picLocks noChangeAspect="1"/>
          </p:cNvPicPr>
          <p:nvPr/>
        </p:nvPicPr>
        <p:blipFill>
          <a:blip r:embed="rId2"/>
          <a:stretch>
            <a:fillRect/>
          </a:stretch>
        </p:blipFill>
        <p:spPr>
          <a:xfrm>
            <a:off x="1373901" y="949758"/>
            <a:ext cx="9444198" cy="5389258"/>
          </a:xfrm>
          <a:prstGeom prst="rect">
            <a:avLst/>
          </a:prstGeom>
        </p:spPr>
      </p:pic>
    </p:spTree>
    <p:extLst>
      <p:ext uri="{BB962C8B-B14F-4D97-AF65-F5344CB8AC3E}">
        <p14:creationId xmlns:p14="http://schemas.microsoft.com/office/powerpoint/2010/main" val="384420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88275"/>
            <a:ext cx="4557100" cy="607259"/>
          </a:xfrm>
        </p:spPr>
        <p:txBody>
          <a:bodyPr/>
          <a:lstStyle/>
          <a:p>
            <a:pPr algn="ctr"/>
            <a:r>
              <a:rPr lang="en-US" dirty="0"/>
              <a:t>#3</a:t>
            </a:r>
          </a:p>
        </p:txBody>
      </p:sp>
      <p:pic>
        <p:nvPicPr>
          <p:cNvPr id="3" name="Picture 2">
            <a:extLst>
              <a:ext uri="{FF2B5EF4-FFF2-40B4-BE49-F238E27FC236}">
                <a16:creationId xmlns:a16="http://schemas.microsoft.com/office/drawing/2014/main" id="{91706AA8-469A-574E-AC05-277F715B7D65}"/>
              </a:ext>
            </a:extLst>
          </p:cNvPr>
          <p:cNvPicPr>
            <a:picLocks noChangeAspect="1"/>
          </p:cNvPicPr>
          <p:nvPr/>
        </p:nvPicPr>
        <p:blipFill>
          <a:blip r:embed="rId2"/>
          <a:stretch>
            <a:fillRect/>
          </a:stretch>
        </p:blipFill>
        <p:spPr>
          <a:xfrm>
            <a:off x="2694148" y="710699"/>
            <a:ext cx="6803704" cy="5850870"/>
          </a:xfrm>
          <a:prstGeom prst="rect">
            <a:avLst/>
          </a:prstGeom>
        </p:spPr>
      </p:pic>
    </p:spTree>
    <p:extLst>
      <p:ext uri="{BB962C8B-B14F-4D97-AF65-F5344CB8AC3E}">
        <p14:creationId xmlns:p14="http://schemas.microsoft.com/office/powerpoint/2010/main" val="3705519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88275"/>
            <a:ext cx="4557100" cy="607259"/>
          </a:xfrm>
        </p:spPr>
        <p:txBody>
          <a:bodyPr/>
          <a:lstStyle/>
          <a:p>
            <a:pPr algn="ctr"/>
            <a:r>
              <a:rPr lang="en-US" dirty="0"/>
              <a:t>#4</a:t>
            </a:r>
          </a:p>
        </p:txBody>
      </p:sp>
      <p:pic>
        <p:nvPicPr>
          <p:cNvPr id="4" name="Picture 3">
            <a:extLst>
              <a:ext uri="{FF2B5EF4-FFF2-40B4-BE49-F238E27FC236}">
                <a16:creationId xmlns:a16="http://schemas.microsoft.com/office/drawing/2014/main" id="{DF5AF986-5FD9-0849-8861-B21601AFD83A}"/>
              </a:ext>
            </a:extLst>
          </p:cNvPr>
          <p:cNvPicPr>
            <a:picLocks noChangeAspect="1"/>
          </p:cNvPicPr>
          <p:nvPr/>
        </p:nvPicPr>
        <p:blipFill>
          <a:blip r:embed="rId2"/>
          <a:stretch>
            <a:fillRect/>
          </a:stretch>
        </p:blipFill>
        <p:spPr>
          <a:xfrm>
            <a:off x="0" y="1026135"/>
            <a:ext cx="12192000" cy="4805729"/>
          </a:xfrm>
          <a:prstGeom prst="rect">
            <a:avLst/>
          </a:prstGeom>
        </p:spPr>
      </p:pic>
    </p:spTree>
    <p:extLst>
      <p:ext uri="{BB962C8B-B14F-4D97-AF65-F5344CB8AC3E}">
        <p14:creationId xmlns:p14="http://schemas.microsoft.com/office/powerpoint/2010/main" val="4107053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a:xfrm>
            <a:off x="3817450" y="-88275"/>
            <a:ext cx="4557100" cy="607259"/>
          </a:xfrm>
        </p:spPr>
        <p:txBody>
          <a:bodyPr/>
          <a:lstStyle/>
          <a:p>
            <a:pPr algn="ctr"/>
            <a:r>
              <a:rPr lang="en-US" dirty="0"/>
              <a:t>#5</a:t>
            </a:r>
          </a:p>
        </p:txBody>
      </p:sp>
      <p:pic>
        <p:nvPicPr>
          <p:cNvPr id="4" name="Picture 3">
            <a:extLst>
              <a:ext uri="{FF2B5EF4-FFF2-40B4-BE49-F238E27FC236}">
                <a16:creationId xmlns:a16="http://schemas.microsoft.com/office/drawing/2014/main" id="{F824120C-1B21-DE4C-877E-65E518AA61F2}"/>
              </a:ext>
            </a:extLst>
          </p:cNvPr>
          <p:cNvPicPr>
            <a:picLocks noChangeAspect="1"/>
          </p:cNvPicPr>
          <p:nvPr/>
        </p:nvPicPr>
        <p:blipFill>
          <a:blip r:embed="rId2"/>
          <a:stretch>
            <a:fillRect/>
          </a:stretch>
        </p:blipFill>
        <p:spPr>
          <a:xfrm>
            <a:off x="1619250" y="952500"/>
            <a:ext cx="8953500" cy="4953000"/>
          </a:xfrm>
          <a:prstGeom prst="rect">
            <a:avLst/>
          </a:prstGeom>
        </p:spPr>
      </p:pic>
    </p:spTree>
    <p:extLst>
      <p:ext uri="{BB962C8B-B14F-4D97-AF65-F5344CB8AC3E}">
        <p14:creationId xmlns:p14="http://schemas.microsoft.com/office/powerpoint/2010/main" val="754405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Review</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3427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3662990"/>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380990" indent="-380990">
              <a:buFont typeface="Arial" panose="020B0604020202020204" pitchFamily="34" charset="0"/>
              <a:buChar char="•"/>
            </a:pPr>
            <a:r>
              <a:rPr lang="en-US" sz="2667" dirty="0" err="1">
                <a:solidFill>
                  <a:srgbClr val="C4E3B0"/>
                </a:solidFill>
              </a:rPr>
              <a:t>useState</a:t>
            </a:r>
            <a:r>
              <a:rPr lang="en-US" sz="2667" dirty="0">
                <a:solidFill>
                  <a:srgbClr val="C4E3B0"/>
                </a:solidFill>
              </a:rPr>
              <a:t>()</a:t>
            </a:r>
          </a:p>
          <a:p>
            <a:pPr marL="380990" indent="-380990">
              <a:buFont typeface="Arial" panose="020B0604020202020204" pitchFamily="34" charset="0"/>
              <a:buChar char="•"/>
            </a:pPr>
            <a:r>
              <a:rPr lang="en-US" sz="2667" dirty="0" err="1">
                <a:solidFill>
                  <a:srgbClr val="C4E3B0"/>
                </a:solidFill>
              </a:rPr>
              <a:t>useEffect</a:t>
            </a:r>
            <a:r>
              <a:rPr lang="en-US" sz="2667" dirty="0">
                <a:solidFill>
                  <a:srgbClr val="C4E3B0"/>
                </a:solidFill>
              </a:rPr>
              <a:t>()</a:t>
            </a:r>
          </a:p>
          <a:p>
            <a:pPr marL="380990" indent="-380990">
              <a:buFont typeface="Arial" panose="020B0604020202020204" pitchFamily="34" charset="0"/>
              <a:buChar char="•"/>
            </a:pPr>
            <a:r>
              <a:rPr lang="en-US" sz="2667" dirty="0">
                <a:solidFill>
                  <a:srgbClr val="C4E3B0"/>
                </a:solidFill>
              </a:rPr>
              <a:t>Context</a:t>
            </a:r>
          </a:p>
          <a:p>
            <a:pPr marL="838190" lvl="1" indent="-380990">
              <a:buFont typeface="Arial" panose="020B0604020202020204" pitchFamily="34" charset="0"/>
              <a:buChar char="•"/>
            </a:pPr>
            <a:r>
              <a:rPr lang="en-US" sz="2667" dirty="0" err="1">
                <a:solidFill>
                  <a:srgbClr val="C4E3B0"/>
                </a:solidFill>
              </a:rPr>
              <a:t>createContext</a:t>
            </a:r>
            <a:r>
              <a:rPr lang="en-US" sz="2667" dirty="0">
                <a:solidFill>
                  <a:srgbClr val="C4E3B0"/>
                </a:solidFill>
              </a:rPr>
              <a:t>()</a:t>
            </a:r>
          </a:p>
          <a:p>
            <a:pPr marL="838190" lvl="1" indent="-380990">
              <a:buFont typeface="Arial" panose="020B0604020202020204" pitchFamily="34" charset="0"/>
              <a:buChar char="•"/>
            </a:pPr>
            <a:r>
              <a:rPr lang="en-US" sz="2667" dirty="0" err="1">
                <a:solidFill>
                  <a:srgbClr val="C4E3B0"/>
                </a:solidFill>
              </a:rPr>
              <a:t>Context.Provider</a:t>
            </a:r>
            <a:endParaRPr lang="en-US" sz="2667" dirty="0">
              <a:solidFill>
                <a:srgbClr val="C4E3B0"/>
              </a:solidFill>
            </a:endParaRPr>
          </a:p>
          <a:p>
            <a:pPr marL="838190" lvl="1" indent="-380990">
              <a:buFont typeface="Arial" panose="020B0604020202020204" pitchFamily="34" charset="0"/>
              <a:buChar char="•"/>
            </a:pPr>
            <a:r>
              <a:rPr lang="en-US" sz="2667" dirty="0" err="1">
                <a:solidFill>
                  <a:srgbClr val="C4E3B0"/>
                </a:solidFill>
              </a:rPr>
              <a:t>useContext</a:t>
            </a:r>
            <a:r>
              <a:rPr lang="en-US" sz="2667" dirty="0">
                <a:solidFill>
                  <a:srgbClr val="C4E3B0"/>
                </a:solidFill>
              </a:rPr>
              <a:t>()</a:t>
            </a:r>
          </a:p>
          <a:p>
            <a:pPr marL="380990" indent="-380990">
              <a:buFont typeface="Arial" panose="020B0604020202020204" pitchFamily="34" charset="0"/>
              <a:buChar char="•"/>
            </a:pPr>
            <a:r>
              <a:rPr lang="en-US" sz="2667" dirty="0" err="1">
                <a:solidFill>
                  <a:srgbClr val="C4E3B0"/>
                </a:solidFill>
              </a:rPr>
              <a:t>useParams</a:t>
            </a:r>
            <a:r>
              <a:rPr lang="en-US" sz="2667" dirty="0">
                <a:solidFill>
                  <a:srgbClr val="C4E3B0"/>
                </a:solidFill>
              </a:rPr>
              <a:t>() – Router Hook</a:t>
            </a: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599"/>
            <a:ext cx="11186220" cy="3798229"/>
          </a:xfrm>
          <a:prstGeom prst="rect">
            <a:avLst/>
          </a:prstGeom>
        </p:spPr>
        <p:txBody>
          <a:bodyPr vert="horz">
            <a:normAutofit fontScale="92500" lnSpcReduction="20000"/>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err="1"/>
              <a:t>useState</a:t>
            </a:r>
            <a:endParaRPr lang="en-US" sz="3733" dirty="0"/>
          </a:p>
          <a:p>
            <a:pPr marL="609585" indent="-609585">
              <a:buFont typeface="Arial" panose="020B0604020202020204" pitchFamily="34" charset="0"/>
              <a:buChar char="•"/>
            </a:pPr>
            <a:r>
              <a:rPr lang="en-US" sz="3733" dirty="0" err="1"/>
              <a:t>useEffect</a:t>
            </a:r>
            <a:endParaRPr lang="en-US" sz="3733" dirty="0"/>
          </a:p>
          <a:p>
            <a:pPr marL="609585" indent="-609585">
              <a:buFont typeface="Arial" panose="020B0604020202020204" pitchFamily="34" charset="0"/>
              <a:buChar char="•"/>
            </a:pPr>
            <a:r>
              <a:rPr lang="en-US" sz="3733" dirty="0"/>
              <a:t>Context</a:t>
            </a:r>
          </a:p>
          <a:p>
            <a:pPr marL="838185" lvl="1" indent="-609585">
              <a:buFont typeface="Arial" panose="020B0604020202020204" pitchFamily="34" charset="0"/>
              <a:buChar char="•"/>
            </a:pPr>
            <a:r>
              <a:rPr lang="en-US" sz="3333" dirty="0" err="1"/>
              <a:t>createContext</a:t>
            </a:r>
            <a:endParaRPr lang="en-US" sz="3333" dirty="0"/>
          </a:p>
          <a:p>
            <a:pPr marL="838185" lvl="1" indent="-609585">
              <a:buFont typeface="Arial" panose="020B0604020202020204" pitchFamily="34" charset="0"/>
              <a:buChar char="•"/>
            </a:pPr>
            <a:r>
              <a:rPr lang="en-US" sz="3333" dirty="0"/>
              <a:t>Provider</a:t>
            </a:r>
          </a:p>
          <a:p>
            <a:pPr marL="838185" lvl="1" indent="-609585">
              <a:buFont typeface="Arial" panose="020B0604020202020204" pitchFamily="34" charset="0"/>
              <a:buChar char="•"/>
            </a:pPr>
            <a:r>
              <a:rPr lang="en-US" sz="3333" dirty="0" err="1"/>
              <a:t>useContext</a:t>
            </a:r>
            <a:endParaRPr lang="en-US" sz="3333" dirty="0"/>
          </a:p>
          <a:p>
            <a:pPr marL="609585" indent="-609585">
              <a:buFont typeface="Arial" panose="020B0604020202020204" pitchFamily="34" charset="0"/>
              <a:buChar char="•"/>
            </a:pPr>
            <a:r>
              <a:rPr lang="en-US" sz="3733" dirty="0" err="1"/>
              <a:t>useParams</a:t>
            </a:r>
            <a:endParaRPr lang="en-US" sz="3733" dirty="0"/>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90 min session, you will be able to</a:t>
            </a:r>
          </a:p>
          <a:p>
            <a:endParaRPr lang="en-US" sz="2400" dirty="0"/>
          </a:p>
          <a:p>
            <a:pPr marL="609585" indent="-609585">
              <a:buFont typeface="Wingdings" panose="05000000000000000000" pitchFamily="2" charset="2"/>
              <a:buChar char="Ø"/>
            </a:pPr>
            <a:r>
              <a:rPr lang="en-US" sz="2400" dirty="0"/>
              <a:t>Implement React Hooks in a React Application</a:t>
            </a:r>
          </a:p>
          <a:p>
            <a:endParaRPr lang="en-US" sz="2400" dirty="0"/>
          </a:p>
          <a:p>
            <a:endParaRPr lang="en-US" sz="2400" dirty="0"/>
          </a:p>
          <a:p>
            <a:endParaRPr lang="en-US" dirty="0"/>
          </a:p>
        </p:txBody>
      </p:sp>
    </p:spTree>
    <p:extLst>
      <p:ext uri="{BB962C8B-B14F-4D97-AF65-F5344CB8AC3E}">
        <p14:creationId xmlns:p14="http://schemas.microsoft.com/office/powerpoint/2010/main" val="748084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Does Hooks seem to be better than Redux?</a:t>
            </a:r>
          </a:p>
          <a:p>
            <a:r>
              <a:rPr lang="en-US" dirty="0"/>
              <a:t>How difficult was it to convert to Hooks?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err="1">
                <a:solidFill>
                  <a:schemeClr val="bg1"/>
                </a:solidFill>
              </a:rPr>
              <a:t>useState</a:t>
            </a:r>
            <a:r>
              <a:rPr lang="en-US" dirty="0">
                <a:solidFill>
                  <a:schemeClr val="bg1"/>
                </a:solidFill>
              </a:rPr>
              <a:t>()</a:t>
            </a:r>
            <a:endParaRPr lang="en-US" sz="2133" dirty="0">
              <a:solidFill>
                <a:schemeClr val="bg1"/>
              </a:solidFill>
            </a:endParaRPr>
          </a:p>
        </p:txBody>
      </p:sp>
    </p:spTree>
    <p:custDataLst>
      <p:tags r:id="rId1"/>
    </p:custDataLst>
    <p:extLst>
      <p:ext uri="{BB962C8B-B14F-4D97-AF65-F5344CB8AC3E}">
        <p14:creationId xmlns:p14="http://schemas.microsoft.com/office/powerpoint/2010/main" val="52638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77719" y="6117867"/>
            <a:ext cx="4172425" cy="48288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FFC000"/>
                </a:solidFill>
                <a:hlinkClick r:id="rId3">
                  <a:extLst>
                    <a:ext uri="{A12FA001-AC4F-418D-AE19-62706E023703}">
                      <ahyp:hlinkClr xmlns:ahyp="http://schemas.microsoft.com/office/drawing/2018/hyperlinkcolor" val="tx"/>
                    </a:ext>
                  </a:extLst>
                </a:hlinkClick>
              </a:rPr>
              <a:t>https://reactjs.org/docs/hooks-state.html</a:t>
            </a:r>
            <a:endParaRPr lang="en-US" sz="1800" dirty="0">
              <a:solidFill>
                <a:srgbClr val="FFC000"/>
              </a:solidFill>
            </a:endParaRPr>
          </a:p>
          <a:p>
            <a:pPr marL="380990" indent="-380990">
              <a:buFont typeface="Arial" panose="020B0604020202020204" pitchFamily="34" charset="0"/>
              <a:buChar char="•"/>
            </a:pPr>
            <a:endParaRPr lang="en-US" sz="1800" dirty="0">
              <a:solidFill>
                <a:srgbClr val="FFC000"/>
              </a:solidFill>
            </a:endParaRPr>
          </a:p>
        </p:txBody>
      </p:sp>
      <p:sp>
        <p:nvSpPr>
          <p:cNvPr id="8" name="TextBox 7">
            <a:extLst>
              <a:ext uri="{FF2B5EF4-FFF2-40B4-BE49-F238E27FC236}">
                <a16:creationId xmlns:a16="http://schemas.microsoft.com/office/drawing/2014/main" id="{9C703E83-31A9-594E-9F85-33462E48A6E8}"/>
              </a:ext>
            </a:extLst>
          </p:cNvPr>
          <p:cNvSpPr txBox="1"/>
          <p:nvPr/>
        </p:nvSpPr>
        <p:spPr>
          <a:xfrm>
            <a:off x="696732" y="1356523"/>
            <a:ext cx="32954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Exposed from ‘react’</a:t>
            </a:r>
          </a:p>
          <a:p>
            <a:pPr marL="285750" indent="-285750">
              <a:buFont typeface="Arial" panose="020B0604020202020204" pitchFamily="34" charset="0"/>
              <a:buChar char="•"/>
            </a:pPr>
            <a:r>
              <a:rPr lang="en-US" sz="2400" dirty="0">
                <a:solidFill>
                  <a:schemeClr val="bg1"/>
                </a:solidFill>
              </a:rPr>
              <a:t>Returns an object and a function with ‘set’ prefix </a:t>
            </a:r>
          </a:p>
          <a:p>
            <a:pPr marL="285750" indent="-285750">
              <a:buFont typeface="Arial" panose="020B0604020202020204" pitchFamily="34" charset="0"/>
              <a:buChar char="•"/>
            </a:pPr>
            <a:r>
              <a:rPr lang="en-US" sz="2400" dirty="0" err="1">
                <a:solidFill>
                  <a:schemeClr val="bg1"/>
                </a:solidFill>
              </a:rPr>
              <a:t>Destructure</a:t>
            </a:r>
            <a:r>
              <a:rPr lang="en-US" sz="2400" dirty="0">
                <a:solidFill>
                  <a:schemeClr val="bg1"/>
                </a:solidFill>
              </a:rPr>
              <a:t> into array</a:t>
            </a:r>
          </a:p>
          <a:p>
            <a:pPr marL="285750" indent="-285750">
              <a:buFont typeface="Arial" panose="020B0604020202020204" pitchFamily="34" charset="0"/>
              <a:buChar char="•"/>
            </a:pPr>
            <a:r>
              <a:rPr lang="en-US" sz="2400" dirty="0">
                <a:solidFill>
                  <a:schemeClr val="bg1"/>
                </a:solidFill>
              </a:rPr>
              <a:t>Object represents state for component</a:t>
            </a:r>
          </a:p>
          <a:p>
            <a:pPr marL="285750" indent="-285750">
              <a:buFont typeface="Arial" panose="020B0604020202020204" pitchFamily="34" charset="0"/>
              <a:buChar char="•"/>
            </a:pPr>
            <a:r>
              <a:rPr lang="en-US" sz="2400" dirty="0">
                <a:solidFill>
                  <a:schemeClr val="bg1"/>
                </a:solidFill>
              </a:rPr>
              <a:t>set function sets value for object/state</a:t>
            </a: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useState</a:t>
            </a:r>
            <a:r>
              <a:rPr lang="en-US" sz="3200" dirty="0">
                <a:solidFill>
                  <a:schemeClr val="bg1">
                    <a:lumMod val="85000"/>
                  </a:schemeClr>
                </a:solidFill>
              </a:rPr>
              <a:t>()</a:t>
            </a:r>
          </a:p>
        </p:txBody>
      </p:sp>
      <p:pic>
        <p:nvPicPr>
          <p:cNvPr id="3" name="Picture 2">
            <a:extLst>
              <a:ext uri="{FF2B5EF4-FFF2-40B4-BE49-F238E27FC236}">
                <a16:creationId xmlns:a16="http://schemas.microsoft.com/office/drawing/2014/main" id="{D64CF9B6-194C-CD48-840B-7C0D8D607F41}"/>
              </a:ext>
            </a:extLst>
          </p:cNvPr>
          <p:cNvPicPr>
            <a:picLocks noChangeAspect="1"/>
          </p:cNvPicPr>
          <p:nvPr/>
        </p:nvPicPr>
        <p:blipFill>
          <a:blip r:embed="rId4"/>
          <a:stretch>
            <a:fillRect/>
          </a:stretch>
        </p:blipFill>
        <p:spPr>
          <a:xfrm>
            <a:off x="4983087" y="1271641"/>
            <a:ext cx="6730313" cy="4581874"/>
          </a:xfrm>
          <a:prstGeom prst="rect">
            <a:avLst/>
          </a:prstGeom>
        </p:spPr>
      </p:pic>
      <p:cxnSp>
        <p:nvCxnSpPr>
          <p:cNvPr id="9" name="Straight Arrow Connector 8">
            <a:extLst>
              <a:ext uri="{FF2B5EF4-FFF2-40B4-BE49-F238E27FC236}">
                <a16:creationId xmlns:a16="http://schemas.microsoft.com/office/drawing/2014/main" id="{DF3F2C75-1826-4E4A-B7C9-A364AE80B4B5}"/>
              </a:ext>
            </a:extLst>
          </p:cNvPr>
          <p:cNvCxnSpPr>
            <a:cxnSpLocks/>
            <a:stCxn id="10" idx="2"/>
          </p:cNvCxnSpPr>
          <p:nvPr/>
        </p:nvCxnSpPr>
        <p:spPr>
          <a:xfrm flipH="1">
            <a:off x="9654746" y="1119231"/>
            <a:ext cx="1009015" cy="106379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2EC4A587-893F-3042-88A9-C0CD17B80FC5}"/>
              </a:ext>
            </a:extLst>
          </p:cNvPr>
          <p:cNvSpPr txBox="1"/>
          <p:nvPr/>
        </p:nvSpPr>
        <p:spPr>
          <a:xfrm>
            <a:off x="9778313" y="749899"/>
            <a:ext cx="1770895" cy="369332"/>
          </a:xfrm>
          <a:prstGeom prst="rect">
            <a:avLst/>
          </a:prstGeom>
          <a:noFill/>
        </p:spPr>
        <p:txBody>
          <a:bodyPr wrap="square" rtlCol="0">
            <a:spAutoFit/>
          </a:bodyPr>
          <a:lstStyle/>
          <a:p>
            <a:r>
              <a:rPr lang="en-US" dirty="0">
                <a:solidFill>
                  <a:schemeClr val="bg1"/>
                </a:solidFill>
              </a:rPr>
              <a:t>Pass initial state</a:t>
            </a:r>
          </a:p>
        </p:txBody>
      </p:sp>
    </p:spTree>
    <p:extLst>
      <p:ext uri="{BB962C8B-B14F-4D97-AF65-F5344CB8AC3E}">
        <p14:creationId xmlns:p14="http://schemas.microsoft.com/office/powerpoint/2010/main" val="349156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useState</a:t>
            </a:r>
            <a:endParaRPr lang="en-US" sz="3200" dirty="0">
              <a:solidFill>
                <a:schemeClr val="bg1">
                  <a:lumMod val="85000"/>
                </a:schemeClr>
              </a:solidFill>
            </a:endParaRPr>
          </a:p>
        </p:txBody>
      </p:sp>
      <p:pic>
        <p:nvPicPr>
          <p:cNvPr id="3" name="Picture 2">
            <a:extLst>
              <a:ext uri="{FF2B5EF4-FFF2-40B4-BE49-F238E27FC236}">
                <a16:creationId xmlns:a16="http://schemas.microsoft.com/office/drawing/2014/main" id="{B09E6861-C546-8F48-BC98-8F6006568C95}"/>
              </a:ext>
            </a:extLst>
          </p:cNvPr>
          <p:cNvPicPr>
            <a:picLocks noChangeAspect="1"/>
          </p:cNvPicPr>
          <p:nvPr/>
        </p:nvPicPr>
        <p:blipFill rotWithShape="1">
          <a:blip r:embed="rId3"/>
          <a:srcRect l="198" r="-198" b="8821"/>
          <a:stretch/>
        </p:blipFill>
        <p:spPr>
          <a:xfrm>
            <a:off x="1330838" y="2260571"/>
            <a:ext cx="4160025" cy="2112596"/>
          </a:xfrm>
          <a:prstGeom prst="rect">
            <a:avLst/>
          </a:prstGeom>
        </p:spPr>
      </p:pic>
      <p:pic>
        <p:nvPicPr>
          <p:cNvPr id="4" name="Picture 3">
            <a:extLst>
              <a:ext uri="{FF2B5EF4-FFF2-40B4-BE49-F238E27FC236}">
                <a16:creationId xmlns:a16="http://schemas.microsoft.com/office/drawing/2014/main" id="{6F1AC32B-9555-1B4F-BCCA-AD48F95DB0A7}"/>
              </a:ext>
            </a:extLst>
          </p:cNvPr>
          <p:cNvPicPr>
            <a:picLocks noChangeAspect="1"/>
          </p:cNvPicPr>
          <p:nvPr/>
        </p:nvPicPr>
        <p:blipFill>
          <a:blip r:embed="rId4"/>
          <a:stretch>
            <a:fillRect/>
          </a:stretch>
        </p:blipFill>
        <p:spPr>
          <a:xfrm>
            <a:off x="6701138" y="2260571"/>
            <a:ext cx="4337565" cy="2112596"/>
          </a:xfrm>
          <a:prstGeom prst="rect">
            <a:avLst/>
          </a:prstGeom>
        </p:spPr>
      </p:pic>
    </p:spTree>
    <p:extLst>
      <p:ext uri="{BB962C8B-B14F-4D97-AF65-F5344CB8AC3E}">
        <p14:creationId xmlns:p14="http://schemas.microsoft.com/office/powerpoint/2010/main" val="12924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C703E83-31A9-594E-9F85-33462E48A6E8}"/>
              </a:ext>
            </a:extLst>
          </p:cNvPr>
          <p:cNvSpPr txBox="1"/>
          <p:nvPr/>
        </p:nvSpPr>
        <p:spPr>
          <a:xfrm>
            <a:off x="696732" y="1356523"/>
            <a:ext cx="329549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Use multiple times for different objects or an array of objects</a:t>
            </a:r>
          </a:p>
        </p:txBody>
      </p:sp>
      <p:sp>
        <p:nvSpPr>
          <p:cNvPr id="6" name="Title 1">
            <a:extLst>
              <a:ext uri="{FF2B5EF4-FFF2-40B4-BE49-F238E27FC236}">
                <a16:creationId xmlns:a16="http://schemas.microsoft.com/office/drawing/2014/main" id="{1EB29513-5021-DC4C-812A-FCB6154C0382}"/>
              </a:ext>
            </a:extLst>
          </p:cNvPr>
          <p:cNvSpPr>
            <a:spLocks noGrp="1"/>
          </p:cNvSpPr>
          <p:nvPr>
            <p:ph type="title"/>
          </p:nvPr>
        </p:nvSpPr>
        <p:spPr>
          <a:xfrm>
            <a:off x="3992230" y="179703"/>
            <a:ext cx="3943405" cy="482885"/>
          </a:xfrm>
        </p:spPr>
        <p:txBody>
          <a:bodyPr>
            <a:noAutofit/>
          </a:bodyPr>
          <a:lstStyle/>
          <a:p>
            <a:pPr algn="ctr"/>
            <a:r>
              <a:rPr lang="en-US" sz="3200" dirty="0" err="1">
                <a:solidFill>
                  <a:schemeClr val="bg1">
                    <a:lumMod val="85000"/>
                  </a:schemeClr>
                </a:solidFill>
              </a:rPr>
              <a:t>useState</a:t>
            </a:r>
            <a:r>
              <a:rPr lang="en-US" sz="3200" dirty="0">
                <a:solidFill>
                  <a:schemeClr val="bg1">
                    <a:lumMod val="85000"/>
                  </a:schemeClr>
                </a:solidFill>
              </a:rPr>
              <a:t>()</a:t>
            </a:r>
          </a:p>
        </p:txBody>
      </p:sp>
      <p:pic>
        <p:nvPicPr>
          <p:cNvPr id="7" name="Picture 6">
            <a:extLst>
              <a:ext uri="{FF2B5EF4-FFF2-40B4-BE49-F238E27FC236}">
                <a16:creationId xmlns:a16="http://schemas.microsoft.com/office/drawing/2014/main" id="{22D5E9EC-E405-7848-BB65-D3C8CEC6DDA0}"/>
              </a:ext>
            </a:extLst>
          </p:cNvPr>
          <p:cNvPicPr>
            <a:picLocks noChangeAspect="1"/>
          </p:cNvPicPr>
          <p:nvPr/>
        </p:nvPicPr>
        <p:blipFill>
          <a:blip r:embed="rId3"/>
          <a:stretch>
            <a:fillRect/>
          </a:stretch>
        </p:blipFill>
        <p:spPr>
          <a:xfrm>
            <a:off x="5984623" y="764434"/>
            <a:ext cx="5510645" cy="5913863"/>
          </a:xfrm>
          <a:prstGeom prst="rect">
            <a:avLst/>
          </a:prstGeom>
        </p:spPr>
      </p:pic>
    </p:spTree>
    <p:extLst>
      <p:ext uri="{BB962C8B-B14F-4D97-AF65-F5344CB8AC3E}">
        <p14:creationId xmlns:p14="http://schemas.microsoft.com/office/powerpoint/2010/main" val="2746642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31703</TotalTime>
  <Words>850</Words>
  <Application>Microsoft Macintosh PowerPoint</Application>
  <PresentationFormat>Widescreen</PresentationFormat>
  <Paragraphs>166</Paragraphs>
  <Slides>53</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Wingdings</vt:lpstr>
      <vt:lpstr>Office Theme</vt:lpstr>
      <vt:lpstr>PowerPoint Presentation</vt:lpstr>
      <vt:lpstr>Course Objective:</vt:lpstr>
      <vt:lpstr>Scenario / User Story / Feature</vt:lpstr>
      <vt:lpstr>PowerPoint Presentation</vt:lpstr>
      <vt:lpstr>PowerPoint Presentation</vt:lpstr>
      <vt:lpstr>PowerPoint Presentation</vt:lpstr>
      <vt:lpstr>useState()</vt:lpstr>
      <vt:lpstr>useState</vt:lpstr>
      <vt:lpstr>useState()</vt:lpstr>
      <vt:lpstr>useState()</vt:lpstr>
      <vt:lpstr>PowerPoint Presentation</vt:lpstr>
      <vt:lpstr>Code Along Practice – Converting AddDeveloper to useState Hook</vt:lpstr>
      <vt:lpstr>#1 and #2</vt:lpstr>
      <vt:lpstr>#3</vt:lpstr>
      <vt:lpstr>#4 and #5</vt:lpstr>
      <vt:lpstr>PowerPoint Presentation</vt:lpstr>
      <vt:lpstr>useEffect()</vt:lpstr>
      <vt:lpstr>useEffect()</vt:lpstr>
      <vt:lpstr>PowerPoint Presentation</vt:lpstr>
      <vt:lpstr>Code Along Practice – useEffect Hook in AddDeveloper for Validation</vt:lpstr>
      <vt:lpstr>#1 and #2</vt:lpstr>
      <vt:lpstr>#3</vt:lpstr>
      <vt:lpstr>#5</vt:lpstr>
      <vt:lpstr>PowerPoint Presentation</vt:lpstr>
      <vt:lpstr>Redirecting (&gt;v5)</vt:lpstr>
      <vt:lpstr>Redirecting (&gt;=v6)</vt:lpstr>
      <vt:lpstr>PowerPoint Presentation</vt:lpstr>
      <vt:lpstr>Context</vt:lpstr>
      <vt:lpstr>Context</vt:lpstr>
      <vt:lpstr>PowerPoint Presentation</vt:lpstr>
      <vt:lpstr>Code Along Practice – Converting to Hooks</vt:lpstr>
      <vt:lpstr>#1 and #2</vt:lpstr>
      <vt:lpstr>#3</vt:lpstr>
      <vt:lpstr>#4</vt:lpstr>
      <vt:lpstr>#5</vt:lpstr>
      <vt:lpstr>PowerPoint Presentation</vt:lpstr>
      <vt:lpstr>useParams()</vt:lpstr>
      <vt:lpstr>useParams()</vt:lpstr>
      <vt:lpstr>useParams()</vt:lpstr>
      <vt:lpstr>PowerPoint Presentation</vt:lpstr>
      <vt:lpstr>Code Along Practice – Edit Developer Page</vt:lpstr>
      <vt:lpstr>#1</vt:lpstr>
      <vt:lpstr>#1 - continued</vt:lpstr>
      <vt:lpstr>#1 - continued</vt:lpstr>
      <vt:lpstr>#2</vt:lpstr>
      <vt:lpstr>#3</vt:lpstr>
      <vt:lpstr>#4</vt:lpstr>
      <vt:lpstr>#5</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178</cp:revision>
  <dcterms:created xsi:type="dcterms:W3CDTF">2019-12-05T00:16:50Z</dcterms:created>
  <dcterms:modified xsi:type="dcterms:W3CDTF">2022-12-09T14:46:37Z</dcterms:modified>
</cp:coreProperties>
</file>